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62" r:id="rId4"/>
    <p:sldId id="261" r:id="rId5"/>
    <p:sldId id="264" r:id="rId6"/>
    <p:sldId id="269" r:id="rId7"/>
    <p:sldId id="270" r:id="rId8"/>
    <p:sldId id="272" r:id="rId9"/>
    <p:sldId id="287" r:id="rId10"/>
    <p:sldId id="273" r:id="rId11"/>
    <p:sldId id="290" r:id="rId12"/>
    <p:sldId id="274" r:id="rId13"/>
    <p:sldId id="288" r:id="rId14"/>
    <p:sldId id="292" r:id="rId15"/>
    <p:sldId id="277" r:id="rId16"/>
    <p:sldId id="296" r:id="rId17"/>
    <p:sldId id="294" r:id="rId18"/>
    <p:sldId id="300" r:id="rId19"/>
  </p:sldIdLst>
  <p:sldSz cx="9144000" cy="5715000" type="screen16x10"/>
  <p:notesSz cx="6858000" cy="9144000"/>
  <p:embeddedFontLst>
    <p:embeddedFont>
      <p:font typeface="微软雅黑" pitchFamily="34" charset="-122"/>
      <p:regular r:id="rId21"/>
      <p:bold r:id="rId22"/>
    </p:embeddedFont>
    <p:embeddedFont>
      <p:font typeface="Gulim" pitchFamily="34" charset="-127"/>
      <p:regular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BaseNineSmallCaps"/>
      <p:regular r:id="rId28"/>
    </p:embeddedFont>
    <p:embeddedFont>
      <p:font typeface="方正粗宋简体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Narrow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0E4"/>
    <a:srgbClr val="1E7FD8"/>
    <a:srgbClr val="4771AF"/>
    <a:srgbClr val="B2B2B2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9862" autoAdjust="0"/>
  </p:normalViewPr>
  <p:slideViewPr>
    <p:cSldViewPr>
      <p:cViewPr varScale="1">
        <p:scale>
          <a:sx n="88" d="100"/>
          <a:sy n="88" d="100"/>
        </p:scale>
        <p:origin x="-666" y="-102"/>
      </p:cViewPr>
      <p:guideLst>
        <p:guide orient="horz" pos="35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05258F-F9D0-4F7E-8248-B4EB14234789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948F29-7C71-440C-84A2-FB188E6684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90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C1309-9824-4755-81D3-1B637784EDC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6930-065A-406D-BD3E-66211C112C51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C31C-B14E-41AD-916A-7E4442686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1071-423B-4F0A-A125-A5FD0D37CDA0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F587-69BA-4906-A5DB-C3546E6891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3E56-4033-4E82-B2EF-814A7A798496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3929-9C1E-438F-B59F-97E1ED5B90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C5C7-56CE-4F6C-9101-7D7E2D8D83AD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405F-10FD-4097-8F0D-0796C2F331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187D-918D-47AD-9D59-0AE96CDC40AB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3A4E-35D8-4CD4-BF80-357935C771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E919-7971-4336-A928-4E506D99B251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9199-ABAA-4E1E-B9B5-2B02D58B4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CBE4-3DFD-4736-88AA-82A19D5C8402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1B9D-1F07-4676-AF63-F001BD0C6A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9F87-D2CF-4E80-B7B0-86342889B8A9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33C5-5E0F-4E5D-B288-8484CAD88C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14F1-E1C7-4B0F-B3BF-0D85D89ED042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AE9-92F4-4A89-A25A-F5652D0BA6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6645B-FCD7-4B3E-89BE-B39016D44EEC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A3AF-E434-435B-9F63-29319BE94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1ECC-DE78-45C1-BB97-2B32B7986275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C21C-9BA2-471C-989D-D7BB68B606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B4EEE8-1791-4D8E-A633-C0B9657602D7}" type="datetimeFigureOut">
              <a:rPr lang="zh-CN" altLang="en-US"/>
              <a:pPr>
                <a:defRPr/>
              </a:pPr>
              <a:t>2013/3/6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FFF633-122F-4F33-8AE7-A77DC4A570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9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4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2.emf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2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jpe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2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344613" y="1579563"/>
            <a:ext cx="6226175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344613" y="1668463"/>
            <a:ext cx="6227762" cy="539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zh-CN" sz="2000">
              <a:solidFill>
                <a:schemeClr val="tx2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097213" y="1754188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1344613" y="2514600"/>
            <a:ext cx="6227762" cy="719138"/>
            <a:chOff x="1344396" y="2078373"/>
            <a:chExt cx="6228000" cy="719138"/>
          </a:xfrm>
        </p:grpSpPr>
        <p:grpSp>
          <p:nvGrpSpPr>
            <p:cNvPr id="5132" name="组合 6"/>
            <p:cNvGrpSpPr>
              <a:grpSpLocks/>
            </p:cNvGrpSpPr>
            <p:nvPr/>
          </p:nvGrpSpPr>
          <p:grpSpPr bwMode="auto">
            <a:xfrm>
              <a:off x="1344396" y="2078373"/>
              <a:ext cx="6228000" cy="719138"/>
              <a:chOff x="1465263" y="2781300"/>
              <a:chExt cx="6190392" cy="719138"/>
            </a:xfrm>
          </p:grpSpPr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465263" y="2781300"/>
                <a:ext cx="6190392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5135" name="AutoShape 3"/>
              <p:cNvSpPr>
                <a:spLocks noChangeArrowheads="1"/>
              </p:cNvSpPr>
              <p:nvPr/>
            </p:nvSpPr>
            <p:spPr bwMode="gray">
              <a:xfrm>
                <a:off x="1465263" y="2870869"/>
                <a:ext cx="6190392" cy="540000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5133" name="Rectangle 16"/>
            <p:cNvSpPr>
              <a:spLocks noChangeArrowheads="1"/>
            </p:cNvSpPr>
            <p:nvPr/>
          </p:nvSpPr>
          <p:spPr bwMode="auto">
            <a:xfrm>
              <a:off x="3097036" y="2253276"/>
              <a:ext cx="27434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grpSp>
        <p:nvGrpSpPr>
          <p:cNvPr id="7" name="组合 20"/>
          <p:cNvGrpSpPr>
            <a:grpSpLocks/>
          </p:cNvGrpSpPr>
          <p:nvPr/>
        </p:nvGrpSpPr>
        <p:grpSpPr bwMode="auto">
          <a:xfrm>
            <a:off x="1344613" y="3495675"/>
            <a:ext cx="6227762" cy="719138"/>
            <a:chOff x="1344971" y="3059796"/>
            <a:chExt cx="6226850" cy="719138"/>
          </a:xfrm>
        </p:grpSpPr>
        <p:grpSp>
          <p:nvGrpSpPr>
            <p:cNvPr id="5128" name="组合 10"/>
            <p:cNvGrpSpPr>
              <a:grpSpLocks/>
            </p:cNvGrpSpPr>
            <p:nvPr/>
          </p:nvGrpSpPr>
          <p:grpSpPr bwMode="auto">
            <a:xfrm>
              <a:off x="1344971" y="3059796"/>
              <a:ext cx="6226850" cy="719138"/>
              <a:chOff x="1464360" y="3787775"/>
              <a:chExt cx="6226850" cy="719138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1464360" y="3787775"/>
                <a:ext cx="6226850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5131" name="AutoShape 3"/>
              <p:cNvSpPr>
                <a:spLocks noChangeArrowheads="1"/>
              </p:cNvSpPr>
              <p:nvPr/>
            </p:nvSpPr>
            <p:spPr bwMode="gray">
              <a:xfrm>
                <a:off x="1464360" y="3877344"/>
                <a:ext cx="6226850" cy="540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2000"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5129" name="Rectangle 19"/>
            <p:cNvSpPr>
              <a:spLocks noChangeArrowheads="1"/>
            </p:cNvSpPr>
            <p:nvPr/>
          </p:nvSpPr>
          <p:spPr bwMode="auto">
            <a:xfrm>
              <a:off x="3097036" y="3234699"/>
              <a:ext cx="27434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pic>
        <p:nvPicPr>
          <p:cNvPr id="16" name="Picture 2" descr="LOGO白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E:\媛\08年\SINOPEC与长城润滑油组合\1-19\PPT模版\2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0825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 bwMode="auto">
          <a:xfrm>
            <a:off x="285750" y="796925"/>
            <a:ext cx="8572500" cy="4645025"/>
          </a:xfrm>
          <a:prstGeom prst="roundRect">
            <a:avLst>
              <a:gd name="adj" fmla="val 5085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595313" y="669925"/>
            <a:ext cx="1871662" cy="466725"/>
            <a:chOff x="595285" y="670140"/>
            <a:chExt cx="1872343" cy="466498"/>
          </a:xfrm>
        </p:grpSpPr>
        <p:grpSp>
          <p:nvGrpSpPr>
            <p:cNvPr id="3" name="五边形 5"/>
            <p:cNvGrpSpPr>
              <a:grpSpLocks/>
            </p:cNvGrpSpPr>
            <p:nvPr/>
          </p:nvGrpSpPr>
          <p:grpSpPr bwMode="auto">
            <a:xfrm>
              <a:off x="469318" y="555007"/>
              <a:ext cx="2122180" cy="712885"/>
              <a:chOff x="469392" y="554736"/>
              <a:chExt cx="2121408" cy="713232"/>
            </a:xfrm>
          </p:grpSpPr>
          <p:pic>
            <p:nvPicPr>
              <p:cNvPr id="4" name="五边形 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9392" y="554736"/>
                <a:ext cx="2121408" cy="713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3" name="Text Box 25"/>
              <p:cNvSpPr txBox="1">
                <a:spLocks noChangeArrowheads="1"/>
              </p:cNvSpPr>
              <p:nvPr/>
            </p:nvSpPr>
            <p:spPr bwMode="auto">
              <a:xfrm>
                <a:off x="595313" y="669925"/>
                <a:ext cx="1754980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" name="TextBox 18"/>
            <p:cNvSpPr txBox="1">
              <a:spLocks noChangeArrowheads="1"/>
            </p:cNvSpPr>
            <p:nvPr/>
          </p:nvSpPr>
          <p:spPr bwMode="auto">
            <a:xfrm>
              <a:off x="785813" y="684213"/>
              <a:ext cx="13017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经验体会</a:t>
              </a:r>
            </a:p>
          </p:txBody>
        </p:sp>
      </p:grpSp>
      <p:sp>
        <p:nvSpPr>
          <p:cNvPr id="8" name="Oval 49"/>
          <p:cNvSpPr>
            <a:spLocks noChangeArrowheads="1"/>
          </p:cNvSpPr>
          <p:nvPr/>
        </p:nvSpPr>
        <p:spPr bwMode="gray">
          <a:xfrm>
            <a:off x="3444875" y="2000250"/>
            <a:ext cx="2459038" cy="2459038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9" name="Oval 49"/>
          <p:cNvSpPr>
            <a:spLocks noChangeArrowheads="1"/>
          </p:cNvSpPr>
          <p:nvPr/>
        </p:nvSpPr>
        <p:spPr bwMode="gray">
          <a:xfrm>
            <a:off x="3136900" y="1692275"/>
            <a:ext cx="3074988" cy="3074988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grpSp>
        <p:nvGrpSpPr>
          <p:cNvPr id="7" name="Freeform 45"/>
          <p:cNvGrpSpPr>
            <a:grpSpLocks/>
          </p:cNvGrpSpPr>
          <p:nvPr/>
        </p:nvGrpSpPr>
        <p:grpSpPr bwMode="auto">
          <a:xfrm>
            <a:off x="1682750" y="1206500"/>
            <a:ext cx="2992438" cy="1987550"/>
            <a:chOff x="1060" y="760"/>
            <a:chExt cx="1885" cy="1252"/>
          </a:xfrm>
        </p:grpSpPr>
        <p:pic>
          <p:nvPicPr>
            <p:cNvPr id="13" name="Freeform 4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060" y="760"/>
              <a:ext cx="1885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093" y="792"/>
              <a:ext cx="1793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Freeform 46"/>
          <p:cNvGrpSpPr>
            <a:grpSpLocks/>
          </p:cNvGrpSpPr>
          <p:nvPr/>
        </p:nvGrpSpPr>
        <p:grpSpPr bwMode="auto">
          <a:xfrm>
            <a:off x="4711700" y="1206500"/>
            <a:ext cx="2994025" cy="1987550"/>
            <a:chOff x="2968" y="760"/>
            <a:chExt cx="1886" cy="1252"/>
          </a:xfrm>
        </p:grpSpPr>
        <p:pic>
          <p:nvPicPr>
            <p:cNvPr id="19476" name="Freeform 46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968" y="760"/>
              <a:ext cx="1886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 Box 11"/>
            <p:cNvSpPr txBox="1">
              <a:spLocks noChangeArrowheads="1"/>
            </p:cNvSpPr>
            <p:nvPr/>
          </p:nvSpPr>
          <p:spPr bwMode="auto">
            <a:xfrm>
              <a:off x="3002" y="792"/>
              <a:ext cx="1793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Freeform 47"/>
          <p:cNvGrpSpPr>
            <a:grpSpLocks/>
          </p:cNvGrpSpPr>
          <p:nvPr/>
        </p:nvGrpSpPr>
        <p:grpSpPr bwMode="auto">
          <a:xfrm>
            <a:off x="1682750" y="3260725"/>
            <a:ext cx="2992438" cy="1993900"/>
            <a:chOff x="1060" y="2054"/>
            <a:chExt cx="1885" cy="1256"/>
          </a:xfrm>
        </p:grpSpPr>
        <p:pic>
          <p:nvPicPr>
            <p:cNvPr id="19474" name="Freeform 47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1060" y="2054"/>
              <a:ext cx="188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1093" y="2087"/>
              <a:ext cx="1793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Freeform 48"/>
          <p:cNvGrpSpPr>
            <a:grpSpLocks/>
          </p:cNvGrpSpPr>
          <p:nvPr/>
        </p:nvGrpSpPr>
        <p:grpSpPr bwMode="auto">
          <a:xfrm>
            <a:off x="4711700" y="3260725"/>
            <a:ext cx="2994025" cy="1993900"/>
            <a:chOff x="2968" y="2054"/>
            <a:chExt cx="1886" cy="1256"/>
          </a:xfrm>
        </p:grpSpPr>
        <p:pic>
          <p:nvPicPr>
            <p:cNvPr id="19472" name="Freeform 4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2968" y="2054"/>
              <a:ext cx="1886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002" y="2087"/>
              <a:ext cx="1793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478" name="Text Box 50"/>
          <p:cNvSpPr txBox="1">
            <a:spLocks noChangeArrowheads="1"/>
          </p:cNvSpPr>
          <p:nvPr/>
        </p:nvSpPr>
        <p:spPr bwMode="gray">
          <a:xfrm>
            <a:off x="1935163" y="1474788"/>
            <a:ext cx="2447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始终坚持各级一把手工程，信息部门搭台、业务部门唱主角，全员参与，周密计划，严明纪律，建立强大的执行力保障。</a:t>
            </a:r>
            <a:endParaRPr lang="en-US" altLang="zh-CN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9" name="矩形 72"/>
          <p:cNvSpPr>
            <a:spLocks noChangeArrowheads="1"/>
          </p:cNvSpPr>
          <p:nvPr/>
        </p:nvSpPr>
        <p:spPr bwMode="auto">
          <a:xfrm>
            <a:off x="4964113" y="1474788"/>
            <a:ext cx="2447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始终以提高综合管理水平作为准绳和核心，坚定推进先进管理思想、管理模式、管理流程的学习、消化、引入和应用。</a:t>
            </a:r>
          </a:p>
        </p:txBody>
      </p:sp>
      <p:sp>
        <p:nvSpPr>
          <p:cNvPr id="19480" name="矩形 73"/>
          <p:cNvSpPr>
            <a:spLocks noChangeArrowheads="1"/>
          </p:cNvSpPr>
          <p:nvPr/>
        </p:nvSpPr>
        <p:spPr bwMode="auto">
          <a:xfrm>
            <a:off x="1935163" y="3679825"/>
            <a:ext cx="2447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坚持“实用为主”的原则，将业务流程再造和管理模式的设计作为首要任务，灵活运用</a:t>
            </a:r>
            <a:r>
              <a:rPr lang="en-US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技术平台服务于生产经营。</a:t>
            </a:r>
          </a:p>
        </p:txBody>
      </p:sp>
      <p:sp>
        <p:nvSpPr>
          <p:cNvPr id="19481" name="矩形 74"/>
          <p:cNvSpPr>
            <a:spLocks noChangeArrowheads="1"/>
          </p:cNvSpPr>
          <p:nvPr/>
        </p:nvSpPr>
        <p:spPr bwMode="auto">
          <a:xfrm>
            <a:off x="4964113" y="3662363"/>
            <a:ext cx="24479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始终坚持“贵在应用”，建立健全管理制度，促进全员认同并自觉执行，使</a:t>
            </a:r>
            <a:r>
              <a:rPr lang="en-US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在公司经营管理中有效发挥作用。</a:t>
            </a:r>
          </a:p>
        </p:txBody>
      </p:sp>
      <p:sp>
        <p:nvSpPr>
          <p:cNvPr id="19482" name="Oval 49"/>
          <p:cNvSpPr>
            <a:spLocks noChangeArrowheads="1"/>
          </p:cNvSpPr>
          <p:nvPr/>
        </p:nvSpPr>
        <p:spPr bwMode="gray">
          <a:xfrm>
            <a:off x="4097338" y="2654300"/>
            <a:ext cx="1152525" cy="1150938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" name="Picture 2" descr="LOGO白副本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478" grpId="0"/>
      <p:bldP spid="19479" grpId="0"/>
      <p:bldP spid="19480" grpId="0"/>
      <p:bldP spid="19481" grpId="0"/>
      <p:bldP spid="194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:\work\江苏移动\素材\未标题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5588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F:\work\江苏移动\素材\未标题-16.png"/>
          <p:cNvPicPr>
            <a:picLocks noChangeAspect="1" noChangeArrowheads="1"/>
          </p:cNvPicPr>
          <p:nvPr/>
        </p:nvPicPr>
        <p:blipFill>
          <a:blip r:embed="rId4" cstate="print"/>
          <a:srcRect t="11111" b="1376"/>
          <a:stretch>
            <a:fillRect/>
          </a:stretch>
        </p:blipFill>
        <p:spPr bwMode="auto">
          <a:xfrm>
            <a:off x="-1588" y="554038"/>
            <a:ext cx="9144001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98"/>
          <p:cNvSpPr txBox="1">
            <a:spLocks noChangeArrowheads="1"/>
          </p:cNvSpPr>
          <p:nvPr/>
        </p:nvSpPr>
        <p:spPr bwMode="auto">
          <a:xfrm>
            <a:off x="6116638" y="360363"/>
            <a:ext cx="284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0" hangingPunct="0"/>
            <a:r>
              <a:rPr lang="en-US" altLang="zh-CN" sz="1600">
                <a:solidFill>
                  <a:schemeClr val="bg1"/>
                </a:solidFill>
                <a:latin typeface="方正大标宋简体" pitchFamily="65" charset="-122"/>
                <a:ea typeface="方正大标宋简体" pitchFamily="65" charset="-122"/>
              </a:rPr>
              <a:t>REASON FOR SUBJECT</a:t>
            </a:r>
            <a:endParaRPr lang="zh-CN" altLang="en-US" sz="1600">
              <a:solidFill>
                <a:schemeClr val="bg1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20485" name="TextBox 99"/>
          <p:cNvSpPr txBox="1">
            <a:spLocks noChangeArrowheads="1"/>
          </p:cNvSpPr>
          <p:nvPr/>
        </p:nvSpPr>
        <p:spPr bwMode="auto">
          <a:xfrm>
            <a:off x="7643813" y="53975"/>
            <a:ext cx="1301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zh-CN" altLang="en-US" sz="2200">
                <a:solidFill>
                  <a:schemeClr val="bg1"/>
                </a:solidFill>
                <a:latin typeface="方正大标宋简体" pitchFamily="65" charset="-122"/>
                <a:ea typeface="方正大标宋简体" pitchFamily="65" charset="-122"/>
              </a:rPr>
              <a:t>选题理由</a:t>
            </a:r>
          </a:p>
        </p:txBody>
      </p:sp>
      <p:cxnSp>
        <p:nvCxnSpPr>
          <p:cNvPr id="2" name="直接箭头连接符 1"/>
          <p:cNvCxnSpPr/>
          <p:nvPr/>
        </p:nvCxnSpPr>
        <p:spPr bwMode="auto">
          <a:xfrm rot="5400000" flipH="1" flipV="1">
            <a:off x="-213518" y="2942431"/>
            <a:ext cx="28067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" name="直接箭头连接符 2"/>
          <p:cNvCxnSpPr/>
          <p:nvPr/>
        </p:nvCxnSpPr>
        <p:spPr bwMode="auto">
          <a:xfrm flipV="1">
            <a:off x="1189038" y="4344988"/>
            <a:ext cx="7199312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4" name="Picture 6" descr="F:\work\江苏移动\素材\未标题-23副本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075" y="3425825"/>
            <a:ext cx="2619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:\work\江苏移动\素材\未标题-23副本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2975" y="3444875"/>
            <a:ext cx="2619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:\work\江苏移动\素材\未标题-23副本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2875" y="3455988"/>
            <a:ext cx="2619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work\江苏移动\素材\未标题-23副本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8" y="3425825"/>
            <a:ext cx="2619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:\work\江苏移动\素材\未标题-23副本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444875"/>
            <a:ext cx="2619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:\work\江苏移动\素材\未标题-23副本.pn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99100" y="3475038"/>
            <a:ext cx="261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:\work\江苏移动\素材\未标题-23副本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413" y="3449638"/>
            <a:ext cx="2619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F:\work\江苏移动\素材\未标题-23副本.pn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7313" y="3475038"/>
            <a:ext cx="2619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:\work\江苏移动\素材\未标题-23副本.pn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0863" y="3425825"/>
            <a:ext cx="27463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:\work\江苏移动\素材\未标题-23副本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5525" y="3449638"/>
            <a:ext cx="263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F:\work\江苏移动\素材\未标题-23副本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3444875"/>
            <a:ext cx="2619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F:\work\江苏移动\素材\未标题-23副本.pn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4838" y="3486150"/>
            <a:ext cx="27463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work\江苏移动\素材\未标题-23副本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0988" y="3455988"/>
            <a:ext cx="2619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40"/>
          <p:cNvGrpSpPr>
            <a:grpSpLocks/>
          </p:cNvGrpSpPr>
          <p:nvPr/>
        </p:nvGrpSpPr>
        <p:grpSpPr bwMode="auto">
          <a:xfrm>
            <a:off x="808038" y="1871663"/>
            <a:ext cx="361950" cy="2573337"/>
            <a:chOff x="533400" y="2445548"/>
            <a:chExt cx="362613" cy="2573357"/>
          </a:xfrm>
        </p:grpSpPr>
        <p:sp>
          <p:nvSpPr>
            <p:cNvPr id="42" name="TextBox 41"/>
            <p:cNvSpPr txBox="1"/>
            <p:nvPr/>
          </p:nvSpPr>
          <p:spPr>
            <a:xfrm>
              <a:off x="622463" y="4647427"/>
              <a:ext cx="273550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2463" y="3837796"/>
              <a:ext cx="273550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2463" y="4107673"/>
              <a:ext cx="273550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2463" y="3566332"/>
              <a:ext cx="273550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2445548"/>
              <a:ext cx="362613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16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463" y="4377550"/>
              <a:ext cx="273550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0" y="3026578"/>
              <a:ext cx="362613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12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400" y="3296455"/>
              <a:ext cx="362613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3400" y="2756700"/>
              <a:ext cx="362613" cy="3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200"/>
                </a:lnSpc>
                <a:defRPr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14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25488" y="1344613"/>
            <a:ext cx="488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2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</a:p>
        </p:txBody>
      </p:sp>
      <p:grpSp>
        <p:nvGrpSpPr>
          <p:cNvPr id="18" name="组合 100"/>
          <p:cNvGrpSpPr>
            <a:grpSpLocks/>
          </p:cNvGrpSpPr>
          <p:nvPr/>
        </p:nvGrpSpPr>
        <p:grpSpPr bwMode="auto">
          <a:xfrm>
            <a:off x="1317625" y="4379913"/>
            <a:ext cx="6472238" cy="752475"/>
            <a:chOff x="1353660" y="4177922"/>
            <a:chExt cx="6473174" cy="752829"/>
          </a:xfrm>
        </p:grpSpPr>
        <p:sp>
          <p:nvSpPr>
            <p:cNvPr id="20521" name="TextBox 71"/>
            <p:cNvSpPr txBox="1">
              <a:spLocks noChangeArrowheads="1"/>
            </p:cNvSpPr>
            <p:nvPr/>
          </p:nvSpPr>
          <p:spPr bwMode="auto">
            <a:xfrm>
              <a:off x="2292008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2" name="TextBox 72"/>
            <p:cNvSpPr txBox="1">
              <a:spLocks noChangeArrowheads="1"/>
            </p:cNvSpPr>
            <p:nvPr/>
          </p:nvSpPr>
          <p:spPr bwMode="auto">
            <a:xfrm>
              <a:off x="2761976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3" name="TextBox 73"/>
            <p:cNvSpPr txBox="1">
              <a:spLocks noChangeArrowheads="1"/>
            </p:cNvSpPr>
            <p:nvPr/>
          </p:nvSpPr>
          <p:spPr bwMode="auto">
            <a:xfrm>
              <a:off x="3231944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4" name="TextBox 74"/>
            <p:cNvSpPr txBox="1">
              <a:spLocks noChangeArrowheads="1"/>
            </p:cNvSpPr>
            <p:nvPr/>
          </p:nvSpPr>
          <p:spPr bwMode="auto">
            <a:xfrm>
              <a:off x="3701912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5" name="TextBox 75"/>
            <p:cNvSpPr txBox="1">
              <a:spLocks noChangeArrowheads="1"/>
            </p:cNvSpPr>
            <p:nvPr/>
          </p:nvSpPr>
          <p:spPr bwMode="auto">
            <a:xfrm>
              <a:off x="4171880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6" name="TextBox 76"/>
            <p:cNvSpPr txBox="1">
              <a:spLocks noChangeArrowheads="1"/>
            </p:cNvSpPr>
            <p:nvPr/>
          </p:nvSpPr>
          <p:spPr bwMode="auto">
            <a:xfrm>
              <a:off x="4641848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7" name="TextBox 77"/>
            <p:cNvSpPr txBox="1">
              <a:spLocks noChangeArrowheads="1"/>
            </p:cNvSpPr>
            <p:nvPr/>
          </p:nvSpPr>
          <p:spPr bwMode="auto">
            <a:xfrm>
              <a:off x="5111816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8" name="TextBox 78"/>
            <p:cNvSpPr txBox="1">
              <a:spLocks noChangeArrowheads="1"/>
            </p:cNvSpPr>
            <p:nvPr/>
          </p:nvSpPr>
          <p:spPr bwMode="auto">
            <a:xfrm>
              <a:off x="5581784" y="4177922"/>
              <a:ext cx="366766" cy="75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29" name="TextBox 79"/>
            <p:cNvSpPr txBox="1">
              <a:spLocks noChangeArrowheads="1"/>
            </p:cNvSpPr>
            <p:nvPr/>
          </p:nvSpPr>
          <p:spPr bwMode="auto">
            <a:xfrm>
              <a:off x="6050164" y="4177922"/>
              <a:ext cx="366766" cy="75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30" name="TextBox 80"/>
            <p:cNvSpPr txBox="1">
              <a:spLocks noChangeArrowheads="1"/>
            </p:cNvSpPr>
            <p:nvPr/>
          </p:nvSpPr>
          <p:spPr bwMode="auto">
            <a:xfrm>
              <a:off x="6520132" y="4177922"/>
              <a:ext cx="366766" cy="75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31" name="TextBox 81"/>
            <p:cNvSpPr txBox="1">
              <a:spLocks noChangeArrowheads="1"/>
            </p:cNvSpPr>
            <p:nvPr/>
          </p:nvSpPr>
          <p:spPr bwMode="auto">
            <a:xfrm>
              <a:off x="6990100" y="4177922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07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32" name="TextBox 82"/>
            <p:cNvSpPr txBox="1">
              <a:spLocks noChangeArrowheads="1"/>
            </p:cNvSpPr>
            <p:nvPr/>
          </p:nvSpPr>
          <p:spPr bwMode="auto">
            <a:xfrm>
              <a:off x="7460068" y="4184275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07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33" name="TextBox 83"/>
            <p:cNvSpPr txBox="1">
              <a:spLocks noChangeArrowheads="1"/>
            </p:cNvSpPr>
            <p:nvPr/>
          </p:nvSpPr>
          <p:spPr bwMode="auto">
            <a:xfrm>
              <a:off x="1353660" y="4184275"/>
              <a:ext cx="366766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  <p:sp>
          <p:nvSpPr>
            <p:cNvPr id="20534" name="TextBox 84"/>
            <p:cNvSpPr txBox="1">
              <a:spLocks noChangeArrowheads="1"/>
            </p:cNvSpPr>
            <p:nvPr/>
          </p:nvSpPr>
          <p:spPr bwMode="auto">
            <a:xfrm>
              <a:off x="1822041" y="4177922"/>
              <a:ext cx="366765" cy="6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06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>
                  <a:latin typeface="微软雅黑" pitchFamily="34" charset="-122"/>
                  <a:ea typeface="微软雅黑" pitchFamily="34" charset="-122"/>
                </a:rPr>
                <a:t>月</a:t>
              </a:r>
            </a:p>
          </p:txBody>
        </p:sp>
      </p:grpSp>
      <p:pic>
        <p:nvPicPr>
          <p:cNvPr id="86" name="Picture 6" descr="F:\work\江苏移动\素材\未标题-23副本.pn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68413" y="3432175"/>
            <a:ext cx="2746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" descr="F:\work\江苏移动\素材\未标题-23副本.png"/>
          <p:cNvPicPr>
            <a:picLocks noChangeArrowheads="1"/>
          </p:cNvPicPr>
          <p:nvPr/>
        </p:nvPicPr>
        <p:blipFill>
          <a:blip r:embed="rId13" cstate="print">
            <a:lum bright="40000" contrast="8000"/>
            <a:grayscl/>
          </a:blip>
          <a:srcRect/>
          <a:stretch>
            <a:fillRect/>
          </a:stretch>
        </p:blipFill>
        <p:spPr bwMode="auto">
          <a:xfrm>
            <a:off x="7534275" y="2524125"/>
            <a:ext cx="2682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7072313" y="2513013"/>
            <a:ext cx="2524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6" descr="F:\work\江苏移动\素材\未标题-23副本.png"/>
          <p:cNvPicPr>
            <a:picLocks noChangeArrowheads="1"/>
          </p:cNvPicPr>
          <p:nvPr/>
        </p:nvPicPr>
        <p:blipFill>
          <a:blip r:embed="rId15" cstate="print">
            <a:lum bright="40000" contrast="8000"/>
            <a:grayscl/>
          </a:blip>
          <a:srcRect/>
          <a:stretch>
            <a:fillRect/>
          </a:stretch>
        </p:blipFill>
        <p:spPr bwMode="auto">
          <a:xfrm>
            <a:off x="6596063" y="2487613"/>
            <a:ext cx="2682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6146800" y="2474913"/>
            <a:ext cx="2524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5676900" y="2513013"/>
            <a:ext cx="2524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5208588" y="2471738"/>
            <a:ext cx="2508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6" descr="F:\work\江苏移动\素材\未标题-23副本.png"/>
          <p:cNvPicPr>
            <a:picLocks noChangeArrowheads="1"/>
          </p:cNvPicPr>
          <p:nvPr/>
        </p:nvPicPr>
        <p:blipFill>
          <a:blip r:embed="rId16" cstate="print">
            <a:lum bright="40000" contrast="8000"/>
            <a:grayscl/>
          </a:blip>
          <a:srcRect/>
          <a:stretch>
            <a:fillRect/>
          </a:stretch>
        </p:blipFill>
        <p:spPr bwMode="auto">
          <a:xfrm>
            <a:off x="4718050" y="2457450"/>
            <a:ext cx="2667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4268788" y="2478088"/>
            <a:ext cx="2524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6" descr="F:\work\江苏移动\素材\未标题-23副本.png"/>
          <p:cNvPicPr>
            <a:picLocks noChangeArrowheads="1"/>
          </p:cNvPicPr>
          <p:nvPr/>
        </p:nvPicPr>
        <p:blipFill>
          <a:blip r:embed="rId17" cstate="print">
            <a:lum bright="40000" contrast="8000"/>
            <a:grayscl/>
          </a:blip>
          <a:srcRect/>
          <a:stretch>
            <a:fillRect/>
          </a:stretch>
        </p:blipFill>
        <p:spPr bwMode="auto">
          <a:xfrm>
            <a:off x="3778250" y="2444750"/>
            <a:ext cx="268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" descr="F:\work\江苏移动\素材\未标题-23副本.png"/>
          <p:cNvPicPr>
            <a:picLocks noChangeArrowheads="1"/>
          </p:cNvPicPr>
          <p:nvPr/>
        </p:nvPicPr>
        <p:blipFill>
          <a:blip r:embed="rId14" cstate="print">
            <a:lum contrast="8000"/>
            <a:grayscl/>
          </a:blip>
          <a:srcRect r="-391" b="-168"/>
          <a:stretch>
            <a:fillRect/>
          </a:stretch>
        </p:blipFill>
        <p:spPr bwMode="auto">
          <a:xfrm>
            <a:off x="3330575" y="2471738"/>
            <a:ext cx="2524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" descr="F:\work\江苏移动\素材\未标题-23副本.png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6388" y="1792288"/>
            <a:ext cx="274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" descr="F:\work\江苏移动\素材\未标题-23副本.png"/>
          <p:cNvPicPr>
            <a:picLocks noChangeArrowheads="1"/>
          </p:cNvPicPr>
          <p:nvPr/>
        </p:nvPicPr>
        <p:blipFill>
          <a:blip r:embed="rId19" cstate="print">
            <a:lum bright="40000" contrast="8000"/>
            <a:grayscl/>
          </a:blip>
          <a:srcRect/>
          <a:stretch>
            <a:fillRect/>
          </a:stretch>
        </p:blipFill>
        <p:spPr bwMode="auto">
          <a:xfrm>
            <a:off x="6662738" y="1504950"/>
            <a:ext cx="2619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6858000" y="1457325"/>
            <a:ext cx="946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2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华为交换机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58000" y="1749425"/>
            <a:ext cx="946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2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卡特交换机</a:t>
            </a:r>
          </a:p>
        </p:txBody>
      </p:sp>
      <p:sp>
        <p:nvSpPr>
          <p:cNvPr id="20519" name="矩形 116"/>
          <p:cNvSpPr>
            <a:spLocks noChangeArrowheads="1"/>
          </p:cNvSpPr>
          <p:nvPr/>
        </p:nvSpPr>
        <p:spPr bwMode="auto">
          <a:xfrm>
            <a:off x="798513" y="985838"/>
            <a:ext cx="4625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月－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月单次查询平均时长统计图</a:t>
            </a:r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9324975" y="5448300"/>
            <a:ext cx="2159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4" name="Picture 2" descr="LOGO白副本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13" presetID="22" presetClass="exit" presetSubtype="4" fill="hold" grpId="0" nodeType="after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 descr="内页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2413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图片 4" descr="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438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椭圆 5"/>
          <p:cNvGrpSpPr>
            <a:grpSpLocks/>
          </p:cNvGrpSpPr>
          <p:nvPr/>
        </p:nvGrpSpPr>
        <p:grpSpPr bwMode="auto">
          <a:xfrm>
            <a:off x="3340100" y="2189163"/>
            <a:ext cx="2444750" cy="2011362"/>
            <a:chOff x="2104" y="1379"/>
            <a:chExt cx="1540" cy="1267"/>
          </a:xfrm>
        </p:grpSpPr>
        <p:pic>
          <p:nvPicPr>
            <p:cNvPr id="23613" name="椭圆 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04" y="1379"/>
              <a:ext cx="1540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14" name="Text Box 5"/>
            <p:cNvSpPr txBox="1">
              <a:spLocks noChangeArrowheads="1"/>
            </p:cNvSpPr>
            <p:nvPr/>
          </p:nvSpPr>
          <p:spPr bwMode="auto">
            <a:xfrm>
              <a:off x="2333" y="1566"/>
              <a:ext cx="1082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5600" y="1571625"/>
            <a:ext cx="2225675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足够大的市场</a:t>
            </a:r>
          </a:p>
          <a:p>
            <a:pPr algn="r"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高成长的目标用户群体</a:t>
            </a:r>
          </a:p>
          <a:p>
            <a:pPr algn="r"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休闲旅游市场的高速发展</a:t>
            </a:r>
            <a:endParaRPr kumimoji="1" lang="ko-KR" altLang="en-US" sz="1400">
              <a:latin typeface="微软雅黑" pitchFamily="34" charset="-122"/>
            </a:endParaRPr>
          </a:p>
        </p:txBody>
      </p: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4560888" y="1541463"/>
            <a:ext cx="1708150" cy="723900"/>
            <a:chOff x="4514794" y="2626762"/>
            <a:chExt cx="1448830" cy="613013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4514794" y="2626762"/>
              <a:ext cx="1448830" cy="607636"/>
            </a:xfrm>
            <a:prstGeom prst="diamond">
              <a:avLst/>
            </a:pr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5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gray">
            <a:xfrm>
              <a:off x="4514794" y="2648271"/>
              <a:ext cx="1443444" cy="591504"/>
            </a:xfrm>
            <a:custGeom>
              <a:avLst/>
              <a:gdLst>
                <a:gd name="T0" fmla="*/ 2147483647 w 1203"/>
                <a:gd name="T1" fmla="*/ 0 h 491"/>
                <a:gd name="T2" fmla="*/ 0 w 1203"/>
                <a:gd name="T3" fmla="*/ 2147483647 h 491"/>
                <a:gd name="T4" fmla="*/ 2147483647 w 1203"/>
                <a:gd name="T5" fmla="*/ 2147483647 h 491"/>
                <a:gd name="T6" fmla="*/ 2147483647 w 1203"/>
                <a:gd name="T7" fmla="*/ 2147483647 h 491"/>
                <a:gd name="T8" fmla="*/ 2147483647 w 1203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3"/>
                <a:gd name="T16" fmla="*/ 0 h 491"/>
                <a:gd name="T17" fmla="*/ 1203 w 1203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3" h="491">
                  <a:moveTo>
                    <a:pt x="600" y="0"/>
                  </a:moveTo>
                  <a:lnTo>
                    <a:pt x="0" y="234"/>
                  </a:lnTo>
                  <a:lnTo>
                    <a:pt x="599" y="491"/>
                  </a:lnTo>
                  <a:lnTo>
                    <a:pt x="1203" y="231"/>
                  </a:lnTo>
                  <a:lnTo>
                    <a:pt x="600" y="0"/>
                  </a:lnTo>
                  <a:close/>
                </a:path>
              </a:pathLst>
            </a:cu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Calibri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2640013" y="1684338"/>
            <a:ext cx="1708150" cy="723900"/>
            <a:chOff x="2672143" y="2677345"/>
            <a:chExt cx="1448830" cy="613013"/>
          </a:xfrm>
        </p:grpSpPr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>
              <a:off x="2672143" y="2677345"/>
              <a:ext cx="1448830" cy="607636"/>
            </a:xfrm>
            <a:prstGeom prst="diamond">
              <a:avLst/>
            </a:pr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Bottom"/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5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2672143" y="2698854"/>
              <a:ext cx="1443444" cy="591504"/>
            </a:xfrm>
            <a:custGeom>
              <a:avLst/>
              <a:gdLst>
                <a:gd name="T0" fmla="*/ 2147483647 w 1203"/>
                <a:gd name="T1" fmla="*/ 0 h 491"/>
                <a:gd name="T2" fmla="*/ 0 w 1203"/>
                <a:gd name="T3" fmla="*/ 2147483647 h 491"/>
                <a:gd name="T4" fmla="*/ 2147483647 w 1203"/>
                <a:gd name="T5" fmla="*/ 2147483647 h 491"/>
                <a:gd name="T6" fmla="*/ 2147483647 w 1203"/>
                <a:gd name="T7" fmla="*/ 2147483647 h 491"/>
                <a:gd name="T8" fmla="*/ 2147483647 w 1203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3"/>
                <a:gd name="T16" fmla="*/ 0 h 491"/>
                <a:gd name="T17" fmla="*/ 1203 w 1203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3" h="491">
                  <a:moveTo>
                    <a:pt x="600" y="0"/>
                  </a:moveTo>
                  <a:lnTo>
                    <a:pt x="0" y="234"/>
                  </a:lnTo>
                  <a:lnTo>
                    <a:pt x="599" y="491"/>
                  </a:lnTo>
                  <a:lnTo>
                    <a:pt x="1203" y="231"/>
                  </a:lnTo>
                  <a:lnTo>
                    <a:pt x="600" y="0"/>
                  </a:lnTo>
                  <a:close/>
                </a:path>
              </a:pathLst>
            </a:custGeom>
            <a:noFill/>
            <a:ln w="12700">
              <a:solidFill>
                <a:schemeClr val="accent5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Calibri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2625725" y="1535113"/>
            <a:ext cx="1708150" cy="698500"/>
            <a:chOff x="2660099" y="2550889"/>
            <a:chExt cx="1448830" cy="591334"/>
          </a:xfrm>
        </p:grpSpPr>
        <p:sp>
          <p:nvSpPr>
            <p:cNvPr id="42" name="Freeform 13"/>
            <p:cNvSpPr>
              <a:spLocks/>
            </p:cNvSpPr>
            <p:nvPr/>
          </p:nvSpPr>
          <p:spPr bwMode="gray">
            <a:xfrm>
              <a:off x="2660099" y="2550889"/>
              <a:ext cx="1448830" cy="591334"/>
            </a:xfrm>
            <a:custGeom>
              <a:avLst/>
              <a:gdLst>
                <a:gd name="T0" fmla="*/ 2147483647 w 1203"/>
                <a:gd name="T1" fmla="*/ 0 h 491"/>
                <a:gd name="T2" fmla="*/ 0 w 1203"/>
                <a:gd name="T3" fmla="*/ 2147483647 h 491"/>
                <a:gd name="T4" fmla="*/ 2147483647 w 1203"/>
                <a:gd name="T5" fmla="*/ 2147483647 h 491"/>
                <a:gd name="T6" fmla="*/ 2147483647 w 1203"/>
                <a:gd name="T7" fmla="*/ 2147483647 h 491"/>
                <a:gd name="T8" fmla="*/ 2147483647 w 1203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3"/>
                <a:gd name="T16" fmla="*/ 0 h 491"/>
                <a:gd name="T17" fmla="*/ 1203 w 1203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3" h="491">
                  <a:moveTo>
                    <a:pt x="600" y="0"/>
                  </a:moveTo>
                  <a:lnTo>
                    <a:pt x="0" y="234"/>
                  </a:lnTo>
                  <a:lnTo>
                    <a:pt x="599" y="491"/>
                  </a:lnTo>
                  <a:lnTo>
                    <a:pt x="1203" y="231"/>
                  </a:lnTo>
                  <a:lnTo>
                    <a:pt x="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20000"/>
                    <a:lumOff val="80000"/>
                    <a:alpha val="7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5400000" scaled="1"/>
            </a:gradFill>
            <a:ln w="9525" algn="ctr">
              <a:solidFill>
                <a:schemeClr val="accent5">
                  <a:alpha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608" name="Text Box 11"/>
            <p:cNvSpPr txBox="1">
              <a:spLocks noChangeArrowheads="1"/>
            </p:cNvSpPr>
            <p:nvPr/>
          </p:nvSpPr>
          <p:spPr bwMode="auto">
            <a:xfrm>
              <a:off x="2843231" y="2715780"/>
              <a:ext cx="1082565" cy="2615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marL="622300" indent="-622300" algn="ctr" defTabSz="190500" latinLnBrk="1">
                <a:spcBef>
                  <a:spcPct val="20000"/>
                </a:spcBef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 b="1">
                  <a:latin typeface="微软雅黑" pitchFamily="34" charset="-122"/>
                  <a:ea typeface="微软雅黑" pitchFamily="34" charset="-122"/>
                </a:rPr>
                <a:t>市场的选择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2543175" y="1622425"/>
            <a:ext cx="25400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" name="组合 44"/>
          <p:cNvGrpSpPr>
            <a:grpSpLocks/>
          </p:cNvGrpSpPr>
          <p:nvPr/>
        </p:nvGrpSpPr>
        <p:grpSpPr bwMode="auto">
          <a:xfrm>
            <a:off x="4546600" y="1392238"/>
            <a:ext cx="1708150" cy="698500"/>
            <a:chOff x="4575046" y="2342708"/>
            <a:chExt cx="1708454" cy="697298"/>
          </a:xfrm>
        </p:grpSpPr>
        <p:sp>
          <p:nvSpPr>
            <p:cNvPr id="46" name="Freeform 13"/>
            <p:cNvSpPr>
              <a:spLocks/>
            </p:cNvSpPr>
            <p:nvPr/>
          </p:nvSpPr>
          <p:spPr bwMode="gray">
            <a:xfrm>
              <a:off x="4575046" y="2342708"/>
              <a:ext cx="1708454" cy="697298"/>
            </a:xfrm>
            <a:custGeom>
              <a:avLst/>
              <a:gdLst>
                <a:gd name="T0" fmla="*/ 2147483647 w 1203"/>
                <a:gd name="T1" fmla="*/ 0 h 491"/>
                <a:gd name="T2" fmla="*/ 0 w 1203"/>
                <a:gd name="T3" fmla="*/ 2147483647 h 491"/>
                <a:gd name="T4" fmla="*/ 2147483647 w 1203"/>
                <a:gd name="T5" fmla="*/ 2147483647 h 491"/>
                <a:gd name="T6" fmla="*/ 2147483647 w 1203"/>
                <a:gd name="T7" fmla="*/ 2147483647 h 491"/>
                <a:gd name="T8" fmla="*/ 2147483647 w 1203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3"/>
                <a:gd name="T16" fmla="*/ 0 h 491"/>
                <a:gd name="T17" fmla="*/ 1203 w 1203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3" h="491">
                  <a:moveTo>
                    <a:pt x="600" y="0"/>
                  </a:moveTo>
                  <a:lnTo>
                    <a:pt x="0" y="234"/>
                  </a:lnTo>
                  <a:lnTo>
                    <a:pt x="599" y="491"/>
                  </a:lnTo>
                  <a:lnTo>
                    <a:pt x="1203" y="231"/>
                  </a:lnTo>
                  <a:lnTo>
                    <a:pt x="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20000"/>
                    <a:lumOff val="80000"/>
                    <a:alpha val="7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5400000" scaled="1"/>
            </a:gradFill>
            <a:ln w="9525" algn="ctr">
              <a:solidFill>
                <a:schemeClr val="accent5">
                  <a:alpha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3606" name="Text Box 21"/>
            <p:cNvSpPr txBox="1">
              <a:spLocks noChangeArrowheads="1"/>
            </p:cNvSpPr>
            <p:nvPr/>
          </p:nvSpPr>
          <p:spPr bwMode="auto">
            <a:xfrm>
              <a:off x="4893489" y="2429426"/>
              <a:ext cx="1071569" cy="523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 b="1">
                  <a:latin typeface="微软雅黑" pitchFamily="34" charset="-122"/>
                  <a:ea typeface="微软雅黑" pitchFamily="34" charset="-122"/>
                </a:rPr>
                <a:t>细分的</a:t>
              </a:r>
              <a:endParaRPr kumimoji="1" lang="en-US" altLang="zh-CN" sz="1400" b="1">
                <a:latin typeface="微软雅黑" pitchFamily="34" charset="-122"/>
                <a:ea typeface="微软雅黑" pitchFamily="34" charset="-122"/>
              </a:endParaRPr>
            </a:p>
            <a:p>
              <a:pPr algn="ct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 b="1">
                  <a:latin typeface="微软雅黑" pitchFamily="34" charset="-122"/>
                  <a:ea typeface="微软雅黑" pitchFamily="34" charset="-122"/>
                </a:rPr>
                <a:t>用户定位</a:t>
              </a:r>
            </a:p>
          </p:txBody>
        </p:sp>
      </p:grp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6302375" y="1447800"/>
            <a:ext cx="2786063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用户特点明确</a:t>
            </a:r>
            <a:r>
              <a:rPr kumimoji="1" lang="ko-KR" altLang="en-US" sz="1400">
                <a:latin typeface="微软雅黑" pitchFamily="34" charset="-122"/>
                <a:ea typeface="微软雅黑" pitchFamily="34" charset="-122"/>
              </a:rPr>
              <a:t> </a:t>
            </a:r>
            <a:endParaRPr kumimoji="1" lang="ko-KR" altLang="zh-CN" sz="1400">
              <a:latin typeface="微软雅黑" pitchFamily="34" charset="-122"/>
              <a:ea typeface="微软雅黑" pitchFamily="34" charset="-122"/>
            </a:endParaRPr>
          </a:p>
          <a:p>
            <a:pPr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用户有购买习惯和重复消费行为</a:t>
            </a:r>
          </a:p>
          <a:p>
            <a:pPr defTabSz="190500" latinLnBrk="1">
              <a:tabLst>
                <a:tab pos="177800" algn="l"/>
                <a:tab pos="444500" algn="l"/>
                <a:tab pos="622300" algn="l"/>
              </a:tabLst>
            </a:pP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用户价值会不断增加</a:t>
            </a:r>
          </a:p>
        </p:txBody>
      </p:sp>
      <p:sp>
        <p:nvSpPr>
          <p:cNvPr id="49" name="矩形 48"/>
          <p:cNvSpPr/>
          <p:nvPr/>
        </p:nvSpPr>
        <p:spPr>
          <a:xfrm>
            <a:off x="6326188" y="1484313"/>
            <a:ext cx="25400" cy="642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2079625" y="2511425"/>
            <a:ext cx="5118100" cy="1074738"/>
            <a:chOff x="1310" y="1582"/>
            <a:chExt cx="3224" cy="677"/>
          </a:xfrm>
        </p:grpSpPr>
        <p:grpSp>
          <p:nvGrpSpPr>
            <p:cNvPr id="23591" name="Group 65"/>
            <p:cNvGrpSpPr>
              <a:grpSpLocks/>
            </p:cNvGrpSpPr>
            <p:nvPr/>
          </p:nvGrpSpPr>
          <p:grpSpPr bwMode="auto">
            <a:xfrm>
              <a:off x="1310" y="1710"/>
              <a:ext cx="1085" cy="549"/>
              <a:chOff x="1310" y="1710"/>
              <a:chExt cx="1085" cy="549"/>
            </a:xfrm>
          </p:grpSpPr>
          <p:grpSp>
            <p:nvGrpSpPr>
              <p:cNvPr id="23599" name="组合 28"/>
              <p:cNvGrpSpPr>
                <a:grpSpLocks/>
              </p:cNvGrpSpPr>
              <p:nvPr/>
            </p:nvGrpSpPr>
            <p:grpSpPr bwMode="auto">
              <a:xfrm>
                <a:off x="1319" y="1804"/>
                <a:ext cx="1076" cy="455"/>
                <a:chOff x="1833917" y="3703448"/>
                <a:chExt cx="1448830" cy="613013"/>
              </a:xfrm>
            </p:grpSpPr>
            <p:sp>
              <p:nvSpPr>
                <p:cNvPr id="30" name="AutoShape 12"/>
                <p:cNvSpPr>
                  <a:spLocks noChangeArrowheads="1"/>
                </p:cNvSpPr>
                <p:nvPr/>
              </p:nvSpPr>
              <p:spPr bwMode="auto">
                <a:xfrm>
                  <a:off x="1833917" y="3703448"/>
                  <a:ext cx="1448830" cy="607624"/>
                </a:xfrm>
                <a:prstGeom prst="diamond">
                  <a:avLst/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5">
                      <a:lumMod val="60000"/>
                      <a:lumOff val="40000"/>
                    </a:schemeClr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31" name="Freeform 13"/>
                <p:cNvSpPr>
                  <a:spLocks/>
                </p:cNvSpPr>
                <p:nvPr/>
              </p:nvSpPr>
              <p:spPr bwMode="gray">
                <a:xfrm>
                  <a:off x="1833917" y="3725004"/>
                  <a:ext cx="1443444" cy="591457"/>
                </a:xfrm>
                <a:custGeom>
                  <a:avLst/>
                  <a:gdLst>
                    <a:gd name="T0" fmla="*/ 2147483647 w 1203"/>
                    <a:gd name="T1" fmla="*/ 0 h 491"/>
                    <a:gd name="T2" fmla="*/ 0 w 1203"/>
                    <a:gd name="T3" fmla="*/ 2147483647 h 491"/>
                    <a:gd name="T4" fmla="*/ 2147483647 w 1203"/>
                    <a:gd name="T5" fmla="*/ 2147483647 h 491"/>
                    <a:gd name="T6" fmla="*/ 2147483647 w 1203"/>
                    <a:gd name="T7" fmla="*/ 2147483647 h 491"/>
                    <a:gd name="T8" fmla="*/ 2147483647 w 1203"/>
                    <a:gd name="T9" fmla="*/ 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3"/>
                    <a:gd name="T16" fmla="*/ 0 h 491"/>
                    <a:gd name="T17" fmla="*/ 1203 w 120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3" h="491">
                      <a:moveTo>
                        <a:pt x="600" y="0"/>
                      </a:moveTo>
                      <a:lnTo>
                        <a:pt x="0" y="234"/>
                      </a:lnTo>
                      <a:lnTo>
                        <a:pt x="599" y="491"/>
                      </a:lnTo>
                      <a:lnTo>
                        <a:pt x="1203" y="231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00" name="组合 49"/>
              <p:cNvGrpSpPr>
                <a:grpSpLocks/>
              </p:cNvGrpSpPr>
              <p:nvPr/>
            </p:nvGrpSpPr>
            <p:grpSpPr bwMode="auto">
              <a:xfrm>
                <a:off x="1310" y="1710"/>
                <a:ext cx="1076" cy="439"/>
                <a:chOff x="2106976" y="3664056"/>
                <a:chExt cx="1708454" cy="697298"/>
              </a:xfrm>
            </p:grpSpPr>
            <p:sp>
              <p:nvSpPr>
                <p:cNvPr id="51" name="Freeform 13"/>
                <p:cNvSpPr>
                  <a:spLocks/>
                </p:cNvSpPr>
                <p:nvPr/>
              </p:nvSpPr>
              <p:spPr bwMode="gray">
                <a:xfrm>
                  <a:off x="2106976" y="3664056"/>
                  <a:ext cx="1708454" cy="697298"/>
                </a:xfrm>
                <a:custGeom>
                  <a:avLst/>
                  <a:gdLst>
                    <a:gd name="T0" fmla="*/ 2147483647 w 1203"/>
                    <a:gd name="T1" fmla="*/ 0 h 491"/>
                    <a:gd name="T2" fmla="*/ 0 w 1203"/>
                    <a:gd name="T3" fmla="*/ 2147483647 h 491"/>
                    <a:gd name="T4" fmla="*/ 2147483647 w 1203"/>
                    <a:gd name="T5" fmla="*/ 2147483647 h 491"/>
                    <a:gd name="T6" fmla="*/ 2147483647 w 1203"/>
                    <a:gd name="T7" fmla="*/ 2147483647 h 491"/>
                    <a:gd name="T8" fmla="*/ 2147483647 w 1203"/>
                    <a:gd name="T9" fmla="*/ 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3"/>
                    <a:gd name="T16" fmla="*/ 0 h 491"/>
                    <a:gd name="T17" fmla="*/ 1203 w 120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3" h="491">
                      <a:moveTo>
                        <a:pt x="600" y="0"/>
                      </a:moveTo>
                      <a:lnTo>
                        <a:pt x="0" y="234"/>
                      </a:lnTo>
                      <a:lnTo>
                        <a:pt x="599" y="491"/>
                      </a:lnTo>
                      <a:lnTo>
                        <a:pt x="1203" y="231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5">
                        <a:lumMod val="20000"/>
                        <a:lumOff val="80000"/>
                        <a:alpha val="70000"/>
                      </a:schemeClr>
                    </a:gs>
                    <a:gs pos="100000">
                      <a:schemeClr val="bg1">
                        <a:alpha val="40000"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accent5">
                      <a:alpha val="4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2360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06613" y="3750774"/>
                  <a:ext cx="1309180" cy="52386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algn="ctr" defTabSz="190500" latinLnBrk="1">
                    <a:tabLst>
                      <a:tab pos="177800" algn="l"/>
                      <a:tab pos="444500" algn="l"/>
                      <a:tab pos="622300" algn="l"/>
                    </a:tabLst>
                  </a:pPr>
                  <a:r>
                    <a:rPr kumimoji="1" lang="zh-CN" altLang="en-US" sz="1400" b="1">
                      <a:latin typeface="微软雅黑" pitchFamily="34" charset="-122"/>
                      <a:ea typeface="微软雅黑" pitchFamily="34" charset="-122"/>
                    </a:rPr>
                    <a:t>深厚的</a:t>
                  </a:r>
                  <a:endParaRPr kumimoji="1" lang="en-US" altLang="zh-CN" sz="1400" b="1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defTabSz="190500" latinLnBrk="1">
                    <a:tabLst>
                      <a:tab pos="177800" algn="l"/>
                      <a:tab pos="444500" algn="l"/>
                      <a:tab pos="622300" algn="l"/>
                    </a:tabLst>
                  </a:pPr>
                  <a:r>
                    <a:rPr kumimoji="1" lang="zh-CN" altLang="en-US" sz="1400" b="1">
                      <a:latin typeface="微软雅黑" pitchFamily="34" charset="-122"/>
                      <a:ea typeface="微软雅黑" pitchFamily="34" charset="-122"/>
                    </a:rPr>
                    <a:t>合作资源</a:t>
                  </a:r>
                </a:p>
              </p:txBody>
            </p:sp>
          </p:grpSp>
        </p:grpSp>
        <p:grpSp>
          <p:nvGrpSpPr>
            <p:cNvPr id="23592" name="Group 66"/>
            <p:cNvGrpSpPr>
              <a:grpSpLocks/>
            </p:cNvGrpSpPr>
            <p:nvPr/>
          </p:nvGrpSpPr>
          <p:grpSpPr bwMode="auto">
            <a:xfrm>
              <a:off x="3451" y="1582"/>
              <a:ext cx="1083" cy="549"/>
              <a:chOff x="3451" y="1582"/>
              <a:chExt cx="1083" cy="549"/>
            </a:xfrm>
          </p:grpSpPr>
          <p:grpSp>
            <p:nvGrpSpPr>
              <p:cNvPr id="23593" name="组合 31"/>
              <p:cNvGrpSpPr>
                <a:grpSpLocks/>
              </p:cNvGrpSpPr>
              <p:nvPr/>
            </p:nvGrpSpPr>
            <p:grpSpPr bwMode="auto">
              <a:xfrm>
                <a:off x="3458" y="1676"/>
                <a:ext cx="1076" cy="455"/>
                <a:chOff x="5873297" y="3660092"/>
                <a:chExt cx="1448830" cy="613013"/>
              </a:xfrm>
            </p:grpSpPr>
            <p:sp>
              <p:nvSpPr>
                <p:cNvPr id="33" name="AutoShape 12"/>
                <p:cNvSpPr>
                  <a:spLocks noChangeArrowheads="1"/>
                </p:cNvSpPr>
                <p:nvPr/>
              </p:nvSpPr>
              <p:spPr bwMode="auto">
                <a:xfrm>
                  <a:off x="5873296" y="3660092"/>
                  <a:ext cx="1448830" cy="607624"/>
                </a:xfrm>
                <a:prstGeom prst="diamond">
                  <a:avLst/>
                </a:prstGeom>
                <a:gradFill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  <a:scene3d>
                  <a:camera prst="legacyObliqueBottom"/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5">
                      <a:lumMod val="60000"/>
                      <a:lumOff val="40000"/>
                    </a:schemeClr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34" name="Freeform 13"/>
                <p:cNvSpPr>
                  <a:spLocks/>
                </p:cNvSpPr>
                <p:nvPr/>
              </p:nvSpPr>
              <p:spPr bwMode="gray">
                <a:xfrm>
                  <a:off x="5873296" y="3681648"/>
                  <a:ext cx="1443444" cy="591457"/>
                </a:xfrm>
                <a:custGeom>
                  <a:avLst/>
                  <a:gdLst>
                    <a:gd name="T0" fmla="*/ 2147483647 w 1203"/>
                    <a:gd name="T1" fmla="*/ 0 h 491"/>
                    <a:gd name="T2" fmla="*/ 0 w 1203"/>
                    <a:gd name="T3" fmla="*/ 2147483647 h 491"/>
                    <a:gd name="T4" fmla="*/ 2147483647 w 1203"/>
                    <a:gd name="T5" fmla="*/ 2147483647 h 491"/>
                    <a:gd name="T6" fmla="*/ 2147483647 w 1203"/>
                    <a:gd name="T7" fmla="*/ 2147483647 h 491"/>
                    <a:gd name="T8" fmla="*/ 2147483647 w 1203"/>
                    <a:gd name="T9" fmla="*/ 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3"/>
                    <a:gd name="T16" fmla="*/ 0 h 491"/>
                    <a:gd name="T17" fmla="*/ 1203 w 120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3" h="491">
                      <a:moveTo>
                        <a:pt x="600" y="0"/>
                      </a:moveTo>
                      <a:lnTo>
                        <a:pt x="0" y="234"/>
                      </a:lnTo>
                      <a:lnTo>
                        <a:pt x="599" y="491"/>
                      </a:lnTo>
                      <a:lnTo>
                        <a:pt x="1203" y="231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594" name="组合 53"/>
              <p:cNvGrpSpPr>
                <a:grpSpLocks/>
              </p:cNvGrpSpPr>
              <p:nvPr/>
            </p:nvGrpSpPr>
            <p:grpSpPr bwMode="auto">
              <a:xfrm>
                <a:off x="3451" y="1582"/>
                <a:ext cx="1076" cy="439"/>
                <a:chOff x="5506817" y="3460789"/>
                <a:chExt cx="1708454" cy="697298"/>
              </a:xfrm>
            </p:grpSpPr>
            <p:sp>
              <p:nvSpPr>
                <p:cNvPr id="55" name="Freeform 13"/>
                <p:cNvSpPr>
                  <a:spLocks/>
                </p:cNvSpPr>
                <p:nvPr/>
              </p:nvSpPr>
              <p:spPr bwMode="gray">
                <a:xfrm>
                  <a:off x="5506817" y="3460789"/>
                  <a:ext cx="1708454" cy="697298"/>
                </a:xfrm>
                <a:custGeom>
                  <a:avLst/>
                  <a:gdLst>
                    <a:gd name="T0" fmla="*/ 2147483647 w 1203"/>
                    <a:gd name="T1" fmla="*/ 0 h 491"/>
                    <a:gd name="T2" fmla="*/ 0 w 1203"/>
                    <a:gd name="T3" fmla="*/ 2147483647 h 491"/>
                    <a:gd name="T4" fmla="*/ 2147483647 w 1203"/>
                    <a:gd name="T5" fmla="*/ 2147483647 h 491"/>
                    <a:gd name="T6" fmla="*/ 2147483647 w 1203"/>
                    <a:gd name="T7" fmla="*/ 2147483647 h 491"/>
                    <a:gd name="T8" fmla="*/ 2147483647 w 1203"/>
                    <a:gd name="T9" fmla="*/ 0 h 4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3"/>
                    <a:gd name="T16" fmla="*/ 0 h 491"/>
                    <a:gd name="T17" fmla="*/ 1203 w 1203"/>
                    <a:gd name="T18" fmla="*/ 491 h 4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3" h="491">
                      <a:moveTo>
                        <a:pt x="600" y="0"/>
                      </a:moveTo>
                      <a:lnTo>
                        <a:pt x="0" y="234"/>
                      </a:lnTo>
                      <a:lnTo>
                        <a:pt x="599" y="491"/>
                      </a:lnTo>
                      <a:lnTo>
                        <a:pt x="1203" y="231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5">
                        <a:lumMod val="20000"/>
                        <a:lumOff val="80000"/>
                        <a:alpha val="70000"/>
                      </a:schemeClr>
                    </a:gs>
                    <a:gs pos="100000">
                      <a:schemeClr val="bg1">
                        <a:alpha val="40000"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accent5">
                      <a:alpha val="4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2359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638463" y="3655229"/>
                  <a:ext cx="1445163" cy="3084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marL="622300" indent="-622300" algn="ctr" defTabSz="190500" latinLnBrk="1">
                    <a:spcBef>
                      <a:spcPct val="20000"/>
                    </a:spcBef>
                    <a:tabLst>
                      <a:tab pos="177800" algn="l"/>
                      <a:tab pos="444500" algn="l"/>
                      <a:tab pos="622300" algn="l"/>
                    </a:tabLst>
                  </a:pPr>
                  <a:r>
                    <a:rPr kumimoji="1" lang="zh-CN" altLang="en-US" sz="1400" b="1">
                      <a:latin typeface="微软雅黑" pitchFamily="34" charset="-122"/>
                      <a:ea typeface="微软雅黑" pitchFamily="34" charset="-122"/>
                    </a:rPr>
                    <a:t>高质量的服务</a:t>
                  </a:r>
                </a:p>
              </p:txBody>
            </p:sp>
          </p:grpSp>
        </p:grp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2840038" y="3721100"/>
            <a:ext cx="3732212" cy="992188"/>
            <a:chOff x="1789" y="2344"/>
            <a:chExt cx="2351" cy="625"/>
          </a:xfrm>
        </p:grpSpPr>
        <p:grpSp>
          <p:nvGrpSpPr>
            <p:cNvPr id="23579" name="组合 22"/>
            <p:cNvGrpSpPr>
              <a:grpSpLocks/>
            </p:cNvGrpSpPr>
            <p:nvPr/>
          </p:nvGrpSpPr>
          <p:grpSpPr bwMode="auto">
            <a:xfrm>
              <a:off x="3063" y="2437"/>
              <a:ext cx="1077" cy="456"/>
              <a:chOff x="4770115" y="5035456"/>
              <a:chExt cx="1448830" cy="613013"/>
            </a:xfrm>
          </p:grpSpPr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4770115" y="5035456"/>
                <a:ext cx="1448830" cy="607636"/>
              </a:xfrm>
              <a:prstGeom prst="diamond">
                <a:avLst/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ObliqueBottom"/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5">
                    <a:lumMod val="60000"/>
                    <a:lumOff val="4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gray">
              <a:xfrm>
                <a:off x="4770115" y="5056965"/>
                <a:ext cx="1443449" cy="591504"/>
              </a:xfrm>
              <a:custGeom>
                <a:avLst/>
                <a:gdLst>
                  <a:gd name="T0" fmla="*/ 2147483647 w 1203"/>
                  <a:gd name="T1" fmla="*/ 0 h 491"/>
                  <a:gd name="T2" fmla="*/ 0 w 1203"/>
                  <a:gd name="T3" fmla="*/ 2147483647 h 491"/>
                  <a:gd name="T4" fmla="*/ 2147483647 w 1203"/>
                  <a:gd name="T5" fmla="*/ 2147483647 h 491"/>
                  <a:gd name="T6" fmla="*/ 2147483647 w 1203"/>
                  <a:gd name="T7" fmla="*/ 2147483647 h 491"/>
                  <a:gd name="T8" fmla="*/ 2147483647 w 1203"/>
                  <a:gd name="T9" fmla="*/ 0 h 4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3"/>
                  <a:gd name="T16" fmla="*/ 0 h 491"/>
                  <a:gd name="T17" fmla="*/ 1203 w 1203"/>
                  <a:gd name="T18" fmla="*/ 491 h 4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3" h="491">
                    <a:moveTo>
                      <a:pt x="600" y="0"/>
                    </a:moveTo>
                    <a:lnTo>
                      <a:pt x="0" y="234"/>
                    </a:lnTo>
                    <a:lnTo>
                      <a:pt x="599" y="491"/>
                    </a:lnTo>
                    <a:lnTo>
                      <a:pt x="1203" y="231"/>
                    </a:lnTo>
                    <a:lnTo>
                      <a:pt x="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accent5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>
                  <a:latin typeface="Calibri" pitchFamily="34" charset="0"/>
                </a:endParaRPr>
              </a:p>
            </p:txBody>
          </p:sp>
        </p:grpSp>
        <p:grpSp>
          <p:nvGrpSpPr>
            <p:cNvPr id="23580" name="组合 25"/>
            <p:cNvGrpSpPr>
              <a:grpSpLocks/>
            </p:cNvGrpSpPr>
            <p:nvPr/>
          </p:nvGrpSpPr>
          <p:grpSpPr bwMode="auto">
            <a:xfrm>
              <a:off x="1798" y="2514"/>
              <a:ext cx="1076" cy="455"/>
              <a:chOff x="2715499" y="4801813"/>
              <a:chExt cx="1448830" cy="613013"/>
            </a:xfrm>
          </p:grpSpPr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2715499" y="4801813"/>
                <a:ext cx="1448830" cy="607624"/>
              </a:xfrm>
              <a:prstGeom prst="diamond">
                <a:avLst/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  <a:scene3d>
                <a:camera prst="legacyObliqueBottom"/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5">
                    <a:lumMod val="60000"/>
                    <a:lumOff val="4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2715499" y="4823369"/>
                <a:ext cx="1443444" cy="591457"/>
              </a:xfrm>
              <a:custGeom>
                <a:avLst/>
                <a:gdLst>
                  <a:gd name="T0" fmla="*/ 2147483647 w 1203"/>
                  <a:gd name="T1" fmla="*/ 0 h 491"/>
                  <a:gd name="T2" fmla="*/ 0 w 1203"/>
                  <a:gd name="T3" fmla="*/ 2147483647 h 491"/>
                  <a:gd name="T4" fmla="*/ 2147483647 w 1203"/>
                  <a:gd name="T5" fmla="*/ 2147483647 h 491"/>
                  <a:gd name="T6" fmla="*/ 2147483647 w 1203"/>
                  <a:gd name="T7" fmla="*/ 2147483647 h 491"/>
                  <a:gd name="T8" fmla="*/ 2147483647 w 1203"/>
                  <a:gd name="T9" fmla="*/ 0 h 4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3"/>
                  <a:gd name="T16" fmla="*/ 0 h 491"/>
                  <a:gd name="T17" fmla="*/ 1203 w 1203"/>
                  <a:gd name="T18" fmla="*/ 491 h 4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3" h="491">
                    <a:moveTo>
                      <a:pt x="600" y="0"/>
                    </a:moveTo>
                    <a:lnTo>
                      <a:pt x="0" y="234"/>
                    </a:lnTo>
                    <a:lnTo>
                      <a:pt x="599" y="491"/>
                    </a:lnTo>
                    <a:lnTo>
                      <a:pt x="1203" y="231"/>
                    </a:lnTo>
                    <a:lnTo>
                      <a:pt x="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accent5">
                    <a:lumMod val="20000"/>
                    <a:lumOff val="8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>
                  <a:latin typeface="Calibri" pitchFamily="34" charset="0"/>
                </a:endParaRPr>
              </a:p>
            </p:txBody>
          </p:sp>
        </p:grpSp>
        <p:grpSp>
          <p:nvGrpSpPr>
            <p:cNvPr id="23581" name="组合 57"/>
            <p:cNvGrpSpPr>
              <a:grpSpLocks/>
            </p:cNvGrpSpPr>
            <p:nvPr/>
          </p:nvGrpSpPr>
          <p:grpSpPr bwMode="auto">
            <a:xfrm>
              <a:off x="1789" y="2420"/>
              <a:ext cx="1076" cy="439"/>
              <a:chOff x="2868531" y="4791196"/>
              <a:chExt cx="1708454" cy="697298"/>
            </a:xfrm>
          </p:grpSpPr>
          <p:sp>
            <p:nvSpPr>
              <p:cNvPr id="59" name="Freeform 13"/>
              <p:cNvSpPr>
                <a:spLocks/>
              </p:cNvSpPr>
              <p:nvPr/>
            </p:nvSpPr>
            <p:spPr bwMode="gray">
              <a:xfrm>
                <a:off x="2868531" y="4791196"/>
                <a:ext cx="1708454" cy="697298"/>
              </a:xfrm>
              <a:custGeom>
                <a:avLst/>
                <a:gdLst>
                  <a:gd name="T0" fmla="*/ 2147483647 w 1203"/>
                  <a:gd name="T1" fmla="*/ 0 h 491"/>
                  <a:gd name="T2" fmla="*/ 0 w 1203"/>
                  <a:gd name="T3" fmla="*/ 2147483647 h 491"/>
                  <a:gd name="T4" fmla="*/ 2147483647 w 1203"/>
                  <a:gd name="T5" fmla="*/ 2147483647 h 491"/>
                  <a:gd name="T6" fmla="*/ 2147483647 w 1203"/>
                  <a:gd name="T7" fmla="*/ 2147483647 h 491"/>
                  <a:gd name="T8" fmla="*/ 2147483647 w 1203"/>
                  <a:gd name="T9" fmla="*/ 0 h 4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3"/>
                  <a:gd name="T16" fmla="*/ 0 h 491"/>
                  <a:gd name="T17" fmla="*/ 1203 w 1203"/>
                  <a:gd name="T18" fmla="*/ 491 h 4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3" h="491">
                    <a:moveTo>
                      <a:pt x="600" y="0"/>
                    </a:moveTo>
                    <a:lnTo>
                      <a:pt x="0" y="234"/>
                    </a:lnTo>
                    <a:lnTo>
                      <a:pt x="599" y="491"/>
                    </a:lnTo>
                    <a:lnTo>
                      <a:pt x="1203" y="231"/>
                    </a:lnTo>
                    <a:lnTo>
                      <a:pt x="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5">
                      <a:lumMod val="20000"/>
                      <a:lumOff val="80000"/>
                      <a:alpha val="7000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5400000" scaled="1"/>
              </a:gradFill>
              <a:ln w="9525" algn="ctr">
                <a:solidFill>
                  <a:schemeClr val="accent5">
                    <a:alpha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3586" name="Text Box 16"/>
              <p:cNvSpPr txBox="1">
                <a:spLocks noChangeArrowheads="1"/>
              </p:cNvSpPr>
              <p:nvPr/>
            </p:nvSpPr>
            <p:spPr bwMode="auto">
              <a:xfrm>
                <a:off x="3079816" y="4985636"/>
                <a:ext cx="1285884" cy="3084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marL="622300" indent="-622300" algn="ctr" defTabSz="190500" latinLnBrk="1">
                  <a:spcBef>
                    <a:spcPct val="20000"/>
                  </a:spcBef>
                  <a:tabLst>
                    <a:tab pos="177800" algn="l"/>
                    <a:tab pos="444500" algn="l"/>
                    <a:tab pos="622300" algn="l"/>
                  </a:tabLst>
                </a:pPr>
                <a:r>
                  <a:rPr kumimoji="1" lang="zh-CN" altLang="en-US" sz="1400" b="1">
                    <a:latin typeface="微软雅黑" pitchFamily="34" charset="-122"/>
                    <a:ea typeface="微软雅黑" pitchFamily="34" charset="-122"/>
                  </a:rPr>
                  <a:t>卓越的团队</a:t>
                </a:r>
              </a:p>
            </p:txBody>
          </p:sp>
        </p:grpSp>
        <p:grpSp>
          <p:nvGrpSpPr>
            <p:cNvPr id="23582" name="组合 61"/>
            <p:cNvGrpSpPr>
              <a:grpSpLocks/>
            </p:cNvGrpSpPr>
            <p:nvPr/>
          </p:nvGrpSpPr>
          <p:grpSpPr bwMode="auto">
            <a:xfrm>
              <a:off x="3054" y="2344"/>
              <a:ext cx="1077" cy="439"/>
              <a:chOff x="4876938" y="4670345"/>
              <a:chExt cx="1708454" cy="697298"/>
            </a:xfrm>
          </p:grpSpPr>
          <p:sp>
            <p:nvSpPr>
              <p:cNvPr id="63" name="Freeform 13"/>
              <p:cNvSpPr>
                <a:spLocks/>
              </p:cNvSpPr>
              <p:nvPr/>
            </p:nvSpPr>
            <p:spPr bwMode="gray">
              <a:xfrm>
                <a:off x="4876938" y="4670345"/>
                <a:ext cx="1708455" cy="697298"/>
              </a:xfrm>
              <a:custGeom>
                <a:avLst/>
                <a:gdLst>
                  <a:gd name="T0" fmla="*/ 2147483647 w 1203"/>
                  <a:gd name="T1" fmla="*/ 0 h 491"/>
                  <a:gd name="T2" fmla="*/ 0 w 1203"/>
                  <a:gd name="T3" fmla="*/ 2147483647 h 491"/>
                  <a:gd name="T4" fmla="*/ 2147483647 w 1203"/>
                  <a:gd name="T5" fmla="*/ 2147483647 h 491"/>
                  <a:gd name="T6" fmla="*/ 2147483647 w 1203"/>
                  <a:gd name="T7" fmla="*/ 2147483647 h 491"/>
                  <a:gd name="T8" fmla="*/ 2147483647 w 1203"/>
                  <a:gd name="T9" fmla="*/ 0 h 4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3"/>
                  <a:gd name="T16" fmla="*/ 0 h 491"/>
                  <a:gd name="T17" fmla="*/ 1203 w 1203"/>
                  <a:gd name="T18" fmla="*/ 491 h 4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3" h="491">
                    <a:moveTo>
                      <a:pt x="600" y="0"/>
                    </a:moveTo>
                    <a:lnTo>
                      <a:pt x="0" y="234"/>
                    </a:lnTo>
                    <a:lnTo>
                      <a:pt x="599" y="491"/>
                    </a:lnTo>
                    <a:lnTo>
                      <a:pt x="1203" y="231"/>
                    </a:lnTo>
                    <a:lnTo>
                      <a:pt x="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5">
                      <a:lumMod val="20000"/>
                      <a:lumOff val="80000"/>
                      <a:alpha val="70000"/>
                    </a:schemeClr>
                  </a:gs>
                  <a:gs pos="100000">
                    <a:schemeClr val="bg1">
                      <a:alpha val="40000"/>
                    </a:schemeClr>
                  </a:gs>
                </a:gsLst>
                <a:lin ang="5400000" scaled="1"/>
              </a:gradFill>
              <a:ln w="9525" algn="ctr">
                <a:solidFill>
                  <a:schemeClr val="accent5">
                    <a:alpha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23584" name="Text Box 18"/>
              <p:cNvSpPr txBox="1">
                <a:spLocks noChangeArrowheads="1"/>
              </p:cNvSpPr>
              <p:nvPr/>
            </p:nvSpPr>
            <p:spPr bwMode="auto">
              <a:xfrm>
                <a:off x="5088224" y="4864785"/>
                <a:ext cx="1285883" cy="3084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marL="622300" indent="-622300" algn="ctr" defTabSz="190500" latinLnBrk="1">
                  <a:spcBef>
                    <a:spcPct val="20000"/>
                  </a:spcBef>
                  <a:tabLst>
                    <a:tab pos="177800" algn="l"/>
                    <a:tab pos="444500" algn="l"/>
                    <a:tab pos="622300" algn="l"/>
                  </a:tabLst>
                </a:pPr>
                <a:r>
                  <a:rPr kumimoji="1" lang="zh-CN" altLang="en-US" sz="1400" b="1">
                    <a:latin typeface="微软雅黑" pitchFamily="34" charset="-122"/>
                    <a:ea typeface="微软雅黑" pitchFamily="34" charset="-122"/>
                  </a:rPr>
                  <a:t>有效地推广</a:t>
                </a:r>
              </a:p>
            </p:txBody>
          </p:sp>
        </p:grpSp>
      </p:grpSp>
      <p:grpSp>
        <p:nvGrpSpPr>
          <p:cNvPr id="20" name="Group 64"/>
          <p:cNvGrpSpPr>
            <a:grpSpLocks/>
          </p:cNvGrpSpPr>
          <p:nvPr/>
        </p:nvGrpSpPr>
        <p:grpSpPr bwMode="auto">
          <a:xfrm>
            <a:off x="26988" y="2681288"/>
            <a:ext cx="2763837" cy="2176462"/>
            <a:chOff x="17" y="1689"/>
            <a:chExt cx="1741" cy="1371"/>
          </a:xfrm>
        </p:grpSpPr>
        <p:sp>
          <p:nvSpPr>
            <p:cNvPr id="23575" name="Text Box 15"/>
            <p:cNvSpPr txBox="1">
              <a:spLocks noChangeArrowheads="1"/>
            </p:cNvSpPr>
            <p:nvPr/>
          </p:nvSpPr>
          <p:spPr bwMode="auto">
            <a:xfrm>
              <a:off x="17" y="1689"/>
              <a:ext cx="1260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与全国连锁经济型酒店和客栈的战略合作</a:t>
              </a:r>
            </a:p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与支付平台的合作</a:t>
              </a:r>
            </a:p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与媒体的合作</a:t>
              </a:r>
            </a:p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互联网行业丰富的资源</a:t>
              </a:r>
            </a:p>
          </p:txBody>
        </p:sp>
        <p:sp>
          <p:nvSpPr>
            <p:cNvPr id="23576" name="Text Box 17"/>
            <p:cNvSpPr txBox="1">
              <a:spLocks noChangeArrowheads="1"/>
            </p:cNvSpPr>
            <p:nvPr/>
          </p:nvSpPr>
          <p:spPr bwMode="auto">
            <a:xfrm>
              <a:off x="800" y="2595"/>
              <a:ext cx="958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经验丰富</a:t>
              </a:r>
            </a:p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执行力强</a:t>
              </a:r>
            </a:p>
            <a:p>
              <a:pPr algn="r"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有创造力</a:t>
              </a:r>
              <a:r>
                <a:rPr kumimoji="1" lang="en-US" altLang="ko-KR" sz="1400">
                  <a:latin typeface="微软雅黑" pitchFamily="34" charset="-122"/>
                  <a:ea typeface="微软雅黑" pitchFamily="34" charset="-122"/>
                </a:rPr>
                <a:t> 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1267" y="1742"/>
              <a:ext cx="16" cy="6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737" y="2623"/>
              <a:ext cx="16" cy="4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6630988" y="2655888"/>
            <a:ext cx="2511425" cy="2273300"/>
            <a:chOff x="4177" y="1673"/>
            <a:chExt cx="1582" cy="1432"/>
          </a:xfrm>
        </p:grpSpPr>
        <p:sp>
          <p:nvSpPr>
            <p:cNvPr id="23571" name="Text Box 13"/>
            <p:cNvSpPr txBox="1">
              <a:spLocks noChangeArrowheads="1"/>
            </p:cNvSpPr>
            <p:nvPr/>
          </p:nvSpPr>
          <p:spPr bwMode="auto">
            <a:xfrm>
              <a:off x="4570" y="1673"/>
              <a:ext cx="1189" cy="4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高质量的内容提供</a:t>
              </a:r>
            </a:p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特色和专注的产品</a:t>
              </a:r>
            </a:p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贴近用户需求的服务</a:t>
              </a: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4177" y="2504"/>
              <a:ext cx="128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快速积累核心用户群</a:t>
              </a:r>
            </a:p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快速增加访问流量</a:t>
              </a:r>
            </a:p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业内的品牌和知名度</a:t>
              </a:r>
            </a:p>
            <a:p>
              <a:pPr defTabSz="190500" latinLnBrk="1">
                <a:tabLst>
                  <a:tab pos="177800" algn="l"/>
                  <a:tab pos="444500" algn="l"/>
                  <a:tab pos="622300" algn="l"/>
                </a:tabLst>
              </a:pPr>
              <a:r>
                <a:rPr kumimoji="1" lang="zh-CN" altLang="en-US" sz="1400">
                  <a:latin typeface="微软雅黑" pitchFamily="34" charset="-122"/>
                  <a:ea typeface="微软雅黑" pitchFamily="34" charset="-122"/>
                </a:rPr>
                <a:t>卓有成效的活动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4185" y="2553"/>
              <a:ext cx="16" cy="4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4571" y="1712"/>
              <a:ext cx="16" cy="4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990975" y="276542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成功的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核心因素</a:t>
            </a: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9396413" y="5378450"/>
            <a:ext cx="288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4" name="Picture 2" descr="LOGO白副本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22" presetClass="exit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2" dur="7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0" animBg="1"/>
      <p:bldP spid="48" grpId="0"/>
      <p:bldP spid="49" grpId="0" animBg="1"/>
      <p:bldP spid="70" grpId="0"/>
      <p:bldP spid="236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矩形 6"/>
          <p:cNvGrpSpPr>
            <a:grpSpLocks/>
          </p:cNvGrpSpPr>
          <p:nvPr/>
        </p:nvGrpSpPr>
        <p:grpSpPr bwMode="auto">
          <a:xfrm>
            <a:off x="-19050" y="-23813"/>
            <a:ext cx="9182100" cy="5741988"/>
            <a:chOff x="-12" y="-15"/>
            <a:chExt cx="5784" cy="3617"/>
          </a:xfrm>
        </p:grpSpPr>
        <p:pic>
          <p:nvPicPr>
            <p:cNvPr id="24596" name="矩形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" y="-15"/>
              <a:ext cx="5784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Text Box 3"/>
            <p:cNvSpPr txBox="1">
              <a:spLocks noChangeArrowheads="1"/>
            </p:cNvSpPr>
            <p:nvPr/>
          </p:nvSpPr>
          <p:spPr bwMode="auto">
            <a:xfrm>
              <a:off x="0" y="-2"/>
              <a:ext cx="5760" cy="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rot="19383799">
            <a:off x="3954463" y="625475"/>
            <a:ext cx="3963987" cy="260508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41000"/>
                </a:schemeClr>
              </a:gs>
              <a:gs pos="75000">
                <a:schemeClr val="tx1">
                  <a:lumMod val="95000"/>
                  <a:lumOff val="5000"/>
                  <a:alpha val="30000"/>
                </a:schemeClr>
              </a:gs>
            </a:gsLst>
            <a:lin ang="0" scaled="0"/>
            <a:tileRect/>
          </a:gra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 rot="18900000" flipH="1">
            <a:off x="2124075" y="3617913"/>
            <a:ext cx="2295525" cy="1603375"/>
          </a:xfrm>
          <a:prstGeom prst="ellipse">
            <a:avLst/>
          </a:prstGeom>
          <a:gradFill rotWithShape="1">
            <a:gsLst>
              <a:gs pos="0">
                <a:srgbClr val="262626">
                  <a:alpha val="40999"/>
                </a:srgbClr>
              </a:gs>
              <a:gs pos="75000">
                <a:srgbClr val="0D0D0D">
                  <a:alpha val="32749"/>
                </a:srgbClr>
              </a:gs>
              <a:gs pos="100000">
                <a:srgbClr val="0D0D0D">
                  <a:alpha val="29999"/>
                </a:srgbClr>
              </a:gs>
            </a:gsLst>
            <a:lin ang="0"/>
          </a:gradFill>
          <a:ln w="19050" algn="ctr">
            <a:solidFill>
              <a:srgbClr val="0D0D0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椭圆 11"/>
          <p:cNvSpPr/>
          <p:nvPr/>
        </p:nvSpPr>
        <p:spPr>
          <a:xfrm rot="1795169">
            <a:off x="1547813" y="1319213"/>
            <a:ext cx="2730500" cy="204311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41000"/>
                </a:schemeClr>
              </a:gs>
              <a:gs pos="75000">
                <a:schemeClr val="tx1">
                  <a:lumMod val="95000"/>
                  <a:lumOff val="5000"/>
                  <a:alpha val="30000"/>
                </a:schemeClr>
              </a:gs>
            </a:gsLst>
            <a:lin ang="0" scaled="0"/>
            <a:tileRect/>
          </a:gra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 rot="2700000">
            <a:off x="4137025" y="3592513"/>
            <a:ext cx="2295525" cy="1603375"/>
          </a:xfrm>
          <a:prstGeom prst="ellipse">
            <a:avLst/>
          </a:prstGeom>
          <a:gradFill rotWithShape="1">
            <a:gsLst>
              <a:gs pos="0">
                <a:srgbClr val="262626">
                  <a:alpha val="40999"/>
                </a:srgbClr>
              </a:gs>
              <a:gs pos="75000">
                <a:srgbClr val="0D0D0D">
                  <a:alpha val="32749"/>
                </a:srgbClr>
              </a:gs>
              <a:gs pos="100000">
                <a:srgbClr val="0D0D0D">
                  <a:alpha val="29999"/>
                </a:srgbClr>
              </a:gs>
            </a:gsLst>
            <a:lin ang="0"/>
          </a:gradFill>
          <a:ln w="19050" algn="ctr">
            <a:solidFill>
              <a:srgbClr val="0D0D0D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314575" y="3492500"/>
            <a:ext cx="2122488" cy="1685925"/>
            <a:chOff x="1458" y="2200"/>
            <a:chExt cx="1337" cy="1062"/>
          </a:xfrm>
        </p:grpSpPr>
        <p:pic>
          <p:nvPicPr>
            <p:cNvPr id="24594" name="Picture 3" descr="F:\work\第二\新图表\未标题-13副本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2473405">
              <a:off x="1458" y="2200"/>
              <a:ext cx="1337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842" y="2286"/>
              <a:ext cx="680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333875" y="3259138"/>
            <a:ext cx="1684338" cy="2120900"/>
            <a:chOff x="2730" y="2053"/>
            <a:chExt cx="1061" cy="1336"/>
          </a:xfrm>
        </p:grpSpPr>
        <p:pic>
          <p:nvPicPr>
            <p:cNvPr id="24592" name="Picture 5" descr="F:\work\第二\新图表\未标题-15副本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700000">
              <a:off x="2593" y="2190"/>
              <a:ext cx="1336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877" y="2286"/>
              <a:ext cx="680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84400" y="1716088"/>
            <a:ext cx="2120900" cy="1684337"/>
            <a:chOff x="1376" y="1081"/>
            <a:chExt cx="1336" cy="1061"/>
          </a:xfrm>
        </p:grpSpPr>
        <p:pic>
          <p:nvPicPr>
            <p:cNvPr id="24590" name="Picture 4" descr="F:\work\第二\新图表\未标题-14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36614">
              <a:off x="1376" y="1081"/>
              <a:ext cx="1336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842" y="1345"/>
              <a:ext cx="680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00500" y="928688"/>
            <a:ext cx="3144838" cy="2498725"/>
            <a:chOff x="2520" y="585"/>
            <a:chExt cx="1981" cy="1574"/>
          </a:xfrm>
        </p:grpSpPr>
        <p:pic>
          <p:nvPicPr>
            <p:cNvPr id="24588" name="Picture 2" descr="F:\work\第二\新图表\未标题-12副本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2392342">
              <a:off x="2520" y="585"/>
              <a:ext cx="1981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77" y="1345"/>
              <a:ext cx="680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9396413" y="5378450"/>
            <a:ext cx="288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" name="Picture 2" descr="LOGO白副本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xit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71" dur="8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4" grpId="0" animBg="1"/>
      <p:bldP spid="14" grpId="1" animBg="1"/>
      <p:bldP spid="245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713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600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Arial Narrow" pitchFamily="34" charset="0"/>
            </a:endParaRPr>
          </a:p>
        </p:txBody>
      </p:sp>
      <p:pic>
        <p:nvPicPr>
          <p:cNvPr id="25603" name="同侧圆角矩形 8"/>
          <p:cNvPicPr>
            <a:picLocks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334963" y="811213"/>
            <a:ext cx="84740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图片 11" descr="图片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71563"/>
            <a:ext cx="7858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33363"/>
            <a:ext cx="18843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3390900" y="2051050"/>
            <a:ext cx="2362200" cy="2362200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Arial Narrow" pitchFamily="34" charset="0"/>
              <a:ea typeface="宋体" charset="-122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5016500" y="3371850"/>
            <a:ext cx="1447800" cy="1447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508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defRPr/>
            </a:pPr>
            <a:endParaRPr kumimoji="1" lang="zh-CN" altLang="en-US" sz="240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5016500" y="1593850"/>
            <a:ext cx="1447800" cy="1447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508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defRPr/>
            </a:pPr>
            <a:endParaRPr kumimoji="1" lang="zh-CN" altLang="en-US" sz="240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692400" y="3371850"/>
            <a:ext cx="1447800" cy="1447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508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defRPr/>
            </a:pPr>
            <a:endParaRPr kumimoji="1" lang="zh-CN" altLang="en-US" sz="240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2679700" y="1593850"/>
            <a:ext cx="1447800" cy="1447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50800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wrap="none" anchor="ctr"/>
          <a:lstStyle/>
          <a:p>
            <a:pPr algn="ctr" latinLnBrk="1">
              <a:defRPr/>
            </a:pPr>
            <a:endParaRPr kumimoji="1" lang="zh-CN" altLang="en-US" sz="240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134100" y="4502150"/>
            <a:ext cx="228600" cy="22860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34100" y="1657350"/>
            <a:ext cx="228600" cy="22860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781300" y="4502150"/>
            <a:ext cx="228600" cy="22860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781300" y="1657350"/>
            <a:ext cx="228600" cy="228600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Arial Narrow" pitchFamily="34" charset="0"/>
            </a:endParaRPr>
          </a:p>
        </p:txBody>
      </p:sp>
      <p:sp>
        <p:nvSpPr>
          <p:cNvPr id="25623" name="TextBox 25"/>
          <p:cNvSpPr txBox="1">
            <a:spLocks noChangeArrowheads="1"/>
          </p:cNvSpPr>
          <p:nvPr/>
        </p:nvSpPr>
        <p:spPr bwMode="auto">
          <a:xfrm>
            <a:off x="6197600" y="279400"/>
            <a:ext cx="272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BaseNineSmallCaps" pitchFamily="2" charset="0"/>
                <a:ea typeface="微软雅黑" pitchFamily="34" charset="-122"/>
              </a:rPr>
              <a:t>Company Overview</a:t>
            </a:r>
            <a:endParaRPr lang="zh-CN" altLang="en-US" sz="2000">
              <a:latin typeface="BaseNineSmallCaps" pitchFamily="2" charset="0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40025" y="2130425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41E3A"/>
                </a:solidFill>
                <a:latin typeface="Arial Narrow" pitchFamily="34" charset="0"/>
              </a:rPr>
              <a:t>Who we are</a:t>
            </a:r>
            <a:endParaRPr lang="zh-CN" altLang="en-US" sz="2000" b="1">
              <a:solidFill>
                <a:srgbClr val="C41E3A"/>
              </a:solidFill>
              <a:latin typeface="Arial Narrow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091113" y="1976438"/>
            <a:ext cx="1268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41E3A"/>
                </a:solidFill>
                <a:latin typeface="Arial Narrow" pitchFamily="34" charset="0"/>
              </a:rPr>
              <a:t>Our vision </a:t>
            </a:r>
          </a:p>
          <a:p>
            <a:r>
              <a:rPr lang="en-US" altLang="zh-CN" sz="2000" b="1">
                <a:solidFill>
                  <a:srgbClr val="C41E3A"/>
                </a:solidFill>
                <a:latin typeface="Arial Narrow" pitchFamily="34" charset="0"/>
              </a:rPr>
              <a:t>&amp; mission</a:t>
            </a:r>
            <a:endParaRPr lang="zh-CN" altLang="en-US" sz="2000" b="1">
              <a:solidFill>
                <a:srgbClr val="C41E3A"/>
              </a:solidFill>
              <a:latin typeface="Arial Narrow" pitchFamily="34" charset="0"/>
            </a:endParaRP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4954588" y="3935413"/>
            <a:ext cx="1525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41E3A"/>
                </a:solidFill>
                <a:latin typeface="Arial Narrow" pitchFamily="34" charset="0"/>
              </a:rPr>
              <a:t>Our presence</a:t>
            </a:r>
            <a:endParaRPr lang="zh-CN" altLang="en-US" sz="2000" b="1">
              <a:solidFill>
                <a:srgbClr val="C41E3A"/>
              </a:solidFill>
              <a:latin typeface="Arial Narrow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28900" y="3935413"/>
            <a:ext cx="156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41E3A"/>
                </a:solidFill>
                <a:latin typeface="Arial Narrow" pitchFamily="34" charset="0"/>
              </a:rPr>
              <a:t>What we have</a:t>
            </a:r>
            <a:endParaRPr lang="zh-CN" altLang="en-US" sz="2000" b="1">
              <a:solidFill>
                <a:srgbClr val="C41E3A"/>
              </a:solidFill>
              <a:latin typeface="Arial Narrow" pitchFamily="34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9396413" y="5378450"/>
            <a:ext cx="288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2" name="Picture 2" descr="LOGO白副本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-2.59259E-6 C 0.0316 -0.03865 0.08177 -0.03541 0.11094 0.00787 C 0.13958 0.05116 0.13646 0.11829 0.10451 0.15648 C 0.0717 0.19537 0.02222 0.19051 -0.0066 0.14722 C -0.03559 0.1044 -0.03212 0.03889 5.55556E-7 -2.59259E-6 Z " pathEditMode="relative" rAng="-24094292" ptsTypes="fffff">
                                      <p:cBhvr>
                                        <p:cTn id="9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78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1.85185E-6 C 0.03264 0.03704 0.03663 0.10347 0.00764 0.14791 C -0.02083 0.19143 -0.07118 0.1956 -0.10347 0.1581 C -0.1368 0.11991 -0.13906 0.05347 -0.11076 0.00995 C -0.08229 -0.03426 -0.03264 -0.03796 -1.94444E-6 1.85185E-6 Z " pathEditMode="relative" rAng="2474412" ptsTypes="fffff">
                                      <p:cBhvr>
                                        <p:cTn id="14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7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66667E-6 1.11111E-6 C -0.03004 0.04097 -0.08021 0.04167 -0.11163 0.00069 C -0.14254 -0.04028 -0.14254 -0.10741 -0.11215 -0.14838 C -0.08108 -0.19005 -0.03143 -0.18935 -0.00052 -0.14838 C 0.03055 -0.10718 0.03073 -0.04144 1.66667E-6 1.11111E-6 Z " pathEditMode="relative" rAng="8089324" ptsTypes="fffff">
                                      <p:cBhvr>
                                        <p:cTn id="19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7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44444E-6 -4.07407E-6 C -0.02934 -0.04213 -0.02743 -0.10902 0.00486 -0.14861 C 0.03697 -0.18773 0.08715 -0.18472 0.11649 -0.14236 C 0.14618 -0.09884 0.1434 -0.03263 0.11111 0.00625 C 0.07882 0.04561 0.02951 0.04283 4.44444E-6 -4.07407E-6 Z " pathEditMode="relative" rAng="13655415" ptsTypes="fffff">
                                      <p:cBhvr>
                                        <p:cTn id="24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22" presetClass="exit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52" dur="2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" grpId="0"/>
      <p:bldP spid="5" grpId="0"/>
      <p:bldP spid="6" grpId="0"/>
      <p:bldP spid="256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3" descr="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7769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1273175"/>
            <a:ext cx="9156701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82800"/>
            <a:ext cx="9144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24063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5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38" y="4465638"/>
            <a:ext cx="3929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1"/>
          <p:cNvGrpSpPr>
            <a:grpSpLocks/>
          </p:cNvGrpSpPr>
          <p:nvPr/>
        </p:nvGrpSpPr>
        <p:grpSpPr bwMode="auto">
          <a:xfrm>
            <a:off x="142875" y="2714625"/>
            <a:ext cx="996950" cy="1577975"/>
            <a:chOff x="222250" y="1089025"/>
            <a:chExt cx="2046288" cy="3887788"/>
          </a:xfrm>
        </p:grpSpPr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232026" y="1089025"/>
              <a:ext cx="1551008" cy="3801740"/>
            </a:xfrm>
            <a:custGeom>
              <a:avLst/>
              <a:gdLst/>
              <a:ahLst/>
              <a:cxnLst>
                <a:cxn ang="0">
                  <a:pos x="3" y="142"/>
                </a:cxn>
                <a:cxn ang="0">
                  <a:pos x="35" y="139"/>
                </a:cxn>
                <a:cxn ang="0">
                  <a:pos x="69" y="161"/>
                </a:cxn>
                <a:cxn ang="0">
                  <a:pos x="88" y="446"/>
                </a:cxn>
                <a:cxn ang="0">
                  <a:pos x="182" y="433"/>
                </a:cxn>
                <a:cxn ang="0">
                  <a:pos x="155" y="0"/>
                </a:cxn>
                <a:cxn ang="0">
                  <a:pos x="99" y="7"/>
                </a:cxn>
                <a:cxn ang="0">
                  <a:pos x="0" y="91"/>
                </a:cxn>
                <a:cxn ang="0">
                  <a:pos x="3" y="142"/>
                </a:cxn>
              </a:cxnLst>
              <a:rect l="0" t="0" r="r" b="b"/>
              <a:pathLst>
                <a:path w="182" h="446">
                  <a:moveTo>
                    <a:pt x="3" y="142"/>
                  </a:moveTo>
                  <a:lnTo>
                    <a:pt x="35" y="139"/>
                  </a:lnTo>
                  <a:cubicBezTo>
                    <a:pt x="50" y="137"/>
                    <a:pt x="67" y="139"/>
                    <a:pt x="69" y="161"/>
                  </a:cubicBezTo>
                  <a:lnTo>
                    <a:pt x="88" y="446"/>
                  </a:lnTo>
                  <a:lnTo>
                    <a:pt x="182" y="433"/>
                  </a:lnTo>
                  <a:lnTo>
                    <a:pt x="155" y="0"/>
                  </a:lnTo>
                  <a:lnTo>
                    <a:pt x="99" y="7"/>
                  </a:lnTo>
                  <a:cubicBezTo>
                    <a:pt x="74" y="53"/>
                    <a:pt x="38" y="75"/>
                    <a:pt x="0" y="91"/>
                  </a:cubicBezTo>
                  <a:lnTo>
                    <a:pt x="3" y="142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>
              <a:off x="1783034" y="4781250"/>
              <a:ext cx="485504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981463" y="4902500"/>
              <a:ext cx="478987" cy="74313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717530" y="2289782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>
              <a:off x="750114" y="2317159"/>
              <a:ext cx="47898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776181" y="2332804"/>
              <a:ext cx="469213" cy="938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>
              <a:off x="792475" y="2368007"/>
              <a:ext cx="46921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0" name="Line 12"/>
            <p:cNvSpPr>
              <a:spLocks noChangeShapeType="1"/>
            </p:cNvSpPr>
            <p:nvPr/>
          </p:nvSpPr>
          <p:spPr bwMode="auto">
            <a:xfrm>
              <a:off x="554609" y="2274137"/>
              <a:ext cx="462696" cy="7822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1" name="Line 13"/>
            <p:cNvSpPr>
              <a:spLocks noChangeShapeType="1"/>
            </p:cNvSpPr>
            <p:nvPr/>
          </p:nvSpPr>
          <p:spPr bwMode="auto">
            <a:xfrm>
              <a:off x="453599" y="2281959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349329" y="2289782"/>
              <a:ext cx="478987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258094" y="2297604"/>
              <a:ext cx="475729" cy="9778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4" name="Line 16"/>
            <p:cNvSpPr>
              <a:spLocks noChangeShapeType="1"/>
            </p:cNvSpPr>
            <p:nvPr/>
          </p:nvSpPr>
          <p:spPr bwMode="auto">
            <a:xfrm>
              <a:off x="639328" y="2274137"/>
              <a:ext cx="505056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5" name="Line 17"/>
            <p:cNvSpPr>
              <a:spLocks noChangeShapeType="1"/>
            </p:cNvSpPr>
            <p:nvPr/>
          </p:nvSpPr>
          <p:spPr bwMode="auto">
            <a:xfrm>
              <a:off x="812025" y="2403207"/>
              <a:ext cx="46595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6" name="Line 18"/>
            <p:cNvSpPr>
              <a:spLocks noChangeShapeType="1"/>
            </p:cNvSpPr>
            <p:nvPr/>
          </p:nvSpPr>
          <p:spPr bwMode="auto">
            <a:xfrm>
              <a:off x="812025" y="2434497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7" name="Line 19"/>
            <p:cNvSpPr>
              <a:spLocks noChangeShapeType="1"/>
            </p:cNvSpPr>
            <p:nvPr/>
          </p:nvSpPr>
          <p:spPr bwMode="auto">
            <a:xfrm>
              <a:off x="818542" y="2477522"/>
              <a:ext cx="46921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8" name="Line 20"/>
            <p:cNvSpPr>
              <a:spLocks noChangeShapeType="1"/>
            </p:cNvSpPr>
            <p:nvPr/>
          </p:nvSpPr>
          <p:spPr bwMode="auto">
            <a:xfrm>
              <a:off x="828316" y="2606592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99" name="Line 21"/>
            <p:cNvSpPr>
              <a:spLocks noChangeShapeType="1"/>
            </p:cNvSpPr>
            <p:nvPr/>
          </p:nvSpPr>
          <p:spPr bwMode="auto">
            <a:xfrm>
              <a:off x="854384" y="2911670"/>
              <a:ext cx="469213" cy="938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0" name="Line 22"/>
            <p:cNvSpPr>
              <a:spLocks noChangeShapeType="1"/>
            </p:cNvSpPr>
            <p:nvPr/>
          </p:nvSpPr>
          <p:spPr bwMode="auto">
            <a:xfrm>
              <a:off x="1551686" y="1089025"/>
              <a:ext cx="478989" cy="7431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1" name="Line 23"/>
            <p:cNvSpPr>
              <a:spLocks noChangeShapeType="1"/>
            </p:cNvSpPr>
            <p:nvPr/>
          </p:nvSpPr>
          <p:spPr bwMode="auto">
            <a:xfrm>
              <a:off x="1075956" y="1147695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2" name="Line 24"/>
            <p:cNvSpPr>
              <a:spLocks noChangeShapeType="1"/>
            </p:cNvSpPr>
            <p:nvPr/>
          </p:nvSpPr>
          <p:spPr bwMode="auto">
            <a:xfrm>
              <a:off x="1040115" y="1214185"/>
              <a:ext cx="478987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3" name="Line 25"/>
            <p:cNvSpPr>
              <a:spLocks noChangeShapeType="1"/>
            </p:cNvSpPr>
            <p:nvPr/>
          </p:nvSpPr>
          <p:spPr bwMode="auto">
            <a:xfrm>
              <a:off x="997754" y="1276765"/>
              <a:ext cx="47898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4" name="Line 26"/>
            <p:cNvSpPr>
              <a:spLocks noChangeShapeType="1"/>
            </p:cNvSpPr>
            <p:nvPr/>
          </p:nvSpPr>
          <p:spPr bwMode="auto">
            <a:xfrm>
              <a:off x="939102" y="1362813"/>
              <a:ext cx="475729" cy="8213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5" name="Line 27"/>
            <p:cNvSpPr>
              <a:spLocks noChangeShapeType="1"/>
            </p:cNvSpPr>
            <p:nvPr/>
          </p:nvSpPr>
          <p:spPr bwMode="auto">
            <a:xfrm>
              <a:off x="870677" y="1437128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6" name="Line 28"/>
            <p:cNvSpPr>
              <a:spLocks noChangeShapeType="1"/>
            </p:cNvSpPr>
            <p:nvPr/>
          </p:nvSpPr>
          <p:spPr bwMode="auto">
            <a:xfrm>
              <a:off x="802249" y="1515353"/>
              <a:ext cx="46921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7" name="Line 29"/>
            <p:cNvSpPr>
              <a:spLocks noChangeShapeType="1"/>
            </p:cNvSpPr>
            <p:nvPr/>
          </p:nvSpPr>
          <p:spPr bwMode="auto">
            <a:xfrm>
              <a:off x="724047" y="1581843"/>
              <a:ext cx="46921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8" name="Line 30"/>
            <p:cNvSpPr>
              <a:spLocks noChangeShapeType="1"/>
            </p:cNvSpPr>
            <p:nvPr/>
          </p:nvSpPr>
          <p:spPr bwMode="auto">
            <a:xfrm>
              <a:off x="639328" y="1652246"/>
              <a:ext cx="469213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09" name="Line 31"/>
            <p:cNvSpPr>
              <a:spLocks noChangeShapeType="1"/>
            </p:cNvSpPr>
            <p:nvPr/>
          </p:nvSpPr>
          <p:spPr bwMode="auto">
            <a:xfrm>
              <a:off x="544835" y="1710916"/>
              <a:ext cx="472470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>
              <a:off x="437306" y="1769583"/>
              <a:ext cx="47572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1" name="Line 33"/>
            <p:cNvSpPr>
              <a:spLocks noChangeShapeType="1"/>
            </p:cNvSpPr>
            <p:nvPr/>
          </p:nvSpPr>
          <p:spPr bwMode="auto">
            <a:xfrm>
              <a:off x="333036" y="1824341"/>
              <a:ext cx="469213" cy="8213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2" name="Line 34"/>
            <p:cNvSpPr>
              <a:spLocks noChangeShapeType="1"/>
            </p:cNvSpPr>
            <p:nvPr/>
          </p:nvSpPr>
          <p:spPr bwMode="auto">
            <a:xfrm>
              <a:off x="222250" y="1863454"/>
              <a:ext cx="478989" cy="8604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3" name="Freeform 35"/>
            <p:cNvSpPr>
              <a:spLocks/>
            </p:cNvSpPr>
            <p:nvPr/>
          </p:nvSpPr>
          <p:spPr bwMode="auto">
            <a:xfrm>
              <a:off x="701239" y="1163340"/>
              <a:ext cx="1560782" cy="3813473"/>
            </a:xfrm>
            <a:custGeom>
              <a:avLst/>
              <a:gdLst/>
              <a:ahLst/>
              <a:cxnLst>
                <a:cxn ang="0">
                  <a:pos x="4" y="144"/>
                </a:cxn>
                <a:cxn ang="0">
                  <a:pos x="36" y="139"/>
                </a:cxn>
                <a:cxn ang="0">
                  <a:pos x="69" y="162"/>
                </a:cxn>
                <a:cxn ang="0">
                  <a:pos x="89" y="447"/>
                </a:cxn>
                <a:cxn ang="0">
                  <a:pos x="183" y="434"/>
                </a:cxn>
                <a:cxn ang="0">
                  <a:pos x="156" y="0"/>
                </a:cxn>
                <a:cxn ang="0">
                  <a:pos x="100" y="8"/>
                </a:cxn>
                <a:cxn ang="0">
                  <a:pos x="0" y="92"/>
                </a:cxn>
                <a:cxn ang="0">
                  <a:pos x="4" y="144"/>
                </a:cxn>
              </a:cxnLst>
              <a:rect l="0" t="0" r="r" b="b"/>
              <a:pathLst>
                <a:path w="183" h="447">
                  <a:moveTo>
                    <a:pt x="4" y="144"/>
                  </a:moveTo>
                  <a:lnTo>
                    <a:pt x="36" y="139"/>
                  </a:lnTo>
                  <a:cubicBezTo>
                    <a:pt x="51" y="138"/>
                    <a:pt x="68" y="140"/>
                    <a:pt x="69" y="162"/>
                  </a:cubicBezTo>
                  <a:lnTo>
                    <a:pt x="89" y="447"/>
                  </a:lnTo>
                  <a:lnTo>
                    <a:pt x="183" y="434"/>
                  </a:lnTo>
                  <a:lnTo>
                    <a:pt x="156" y="0"/>
                  </a:lnTo>
                  <a:lnTo>
                    <a:pt x="100" y="8"/>
                  </a:lnTo>
                  <a:cubicBezTo>
                    <a:pt x="75" y="54"/>
                    <a:pt x="39" y="76"/>
                    <a:pt x="0" y="92"/>
                  </a:cubicBezTo>
                  <a:lnTo>
                    <a:pt x="4" y="144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084" name="Freeform 36"/>
          <p:cNvSpPr>
            <a:spLocks/>
          </p:cNvSpPr>
          <p:nvPr/>
        </p:nvSpPr>
        <p:spPr bwMode="auto">
          <a:xfrm>
            <a:off x="231775" y="820738"/>
            <a:ext cx="1592263" cy="3252787"/>
          </a:xfrm>
          <a:custGeom>
            <a:avLst/>
            <a:gdLst/>
            <a:ahLst/>
            <a:cxnLst>
              <a:cxn ang="0">
                <a:pos x="3" y="142"/>
              </a:cxn>
              <a:cxn ang="0">
                <a:pos x="35" y="139"/>
              </a:cxn>
              <a:cxn ang="0">
                <a:pos x="69" y="161"/>
              </a:cxn>
              <a:cxn ang="0">
                <a:pos x="88" y="446"/>
              </a:cxn>
              <a:cxn ang="0">
                <a:pos x="182" y="433"/>
              </a:cxn>
              <a:cxn ang="0">
                <a:pos x="155" y="0"/>
              </a:cxn>
              <a:cxn ang="0">
                <a:pos x="99" y="7"/>
              </a:cxn>
              <a:cxn ang="0">
                <a:pos x="0" y="91"/>
              </a:cxn>
              <a:cxn ang="0">
                <a:pos x="3" y="142"/>
              </a:cxn>
            </a:cxnLst>
            <a:rect l="0" t="0" r="r" b="b"/>
            <a:pathLst>
              <a:path w="182" h="446">
                <a:moveTo>
                  <a:pt x="3" y="142"/>
                </a:moveTo>
                <a:lnTo>
                  <a:pt x="35" y="139"/>
                </a:lnTo>
                <a:cubicBezTo>
                  <a:pt x="50" y="137"/>
                  <a:pt x="67" y="139"/>
                  <a:pt x="69" y="161"/>
                </a:cubicBezTo>
                <a:lnTo>
                  <a:pt x="88" y="446"/>
                </a:lnTo>
                <a:lnTo>
                  <a:pt x="182" y="433"/>
                </a:lnTo>
                <a:lnTo>
                  <a:pt x="155" y="0"/>
                </a:lnTo>
                <a:lnTo>
                  <a:pt x="99" y="7"/>
                </a:lnTo>
                <a:cubicBezTo>
                  <a:pt x="74" y="53"/>
                  <a:pt x="38" y="75"/>
                  <a:pt x="0" y="91"/>
                </a:cubicBezTo>
                <a:lnTo>
                  <a:pt x="3" y="142"/>
                </a:lnTo>
              </a:path>
            </a:pathLst>
          </a:custGeom>
          <a:solidFill>
            <a:schemeClr val="bg1">
              <a:alpha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824038" y="3979863"/>
            <a:ext cx="498475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001713" y="4081463"/>
            <a:ext cx="490537" cy="6667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730250" y="1849438"/>
            <a:ext cx="48895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65175" y="1871663"/>
            <a:ext cx="490538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90575" y="1885950"/>
            <a:ext cx="482600" cy="80963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809625" y="1914525"/>
            <a:ext cx="479425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565150" y="1835150"/>
            <a:ext cx="471488" cy="65088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58788" y="1843088"/>
            <a:ext cx="490537" cy="71437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354013" y="1849438"/>
            <a:ext cx="490537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58763" y="1855788"/>
            <a:ext cx="490537" cy="82550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650875" y="1835150"/>
            <a:ext cx="515938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27088" y="1944688"/>
            <a:ext cx="481012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27088" y="1973263"/>
            <a:ext cx="490537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835025" y="2009775"/>
            <a:ext cx="48260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44550" y="2119313"/>
            <a:ext cx="48895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871538" y="2381250"/>
            <a:ext cx="479425" cy="80963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1587500" y="820738"/>
            <a:ext cx="490538" cy="65087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096963" y="871538"/>
            <a:ext cx="490537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1063625" y="930275"/>
            <a:ext cx="490538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1019175" y="981075"/>
            <a:ext cx="490538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957263" y="1054100"/>
            <a:ext cx="490537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887413" y="1119188"/>
            <a:ext cx="490537" cy="74612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817563" y="1185863"/>
            <a:ext cx="48260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738188" y="1243013"/>
            <a:ext cx="481012" cy="74612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650875" y="1301750"/>
            <a:ext cx="48260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54038" y="1354138"/>
            <a:ext cx="482600" cy="73025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442913" y="1403350"/>
            <a:ext cx="488950" cy="74613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336550" y="1449388"/>
            <a:ext cx="481013" cy="71437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222250" y="1485900"/>
            <a:ext cx="490538" cy="71438"/>
          </a:xfrm>
          <a:prstGeom prst="line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83" name="Freeform 35"/>
          <p:cNvSpPr>
            <a:spLocks/>
          </p:cNvSpPr>
          <p:nvPr/>
        </p:nvSpPr>
        <p:spPr bwMode="auto">
          <a:xfrm>
            <a:off x="712788" y="885825"/>
            <a:ext cx="1601787" cy="3262313"/>
          </a:xfrm>
          <a:custGeom>
            <a:avLst/>
            <a:gdLst/>
            <a:ahLst/>
            <a:cxnLst>
              <a:cxn ang="0">
                <a:pos x="4" y="144"/>
              </a:cxn>
              <a:cxn ang="0">
                <a:pos x="36" y="139"/>
              </a:cxn>
              <a:cxn ang="0">
                <a:pos x="69" y="162"/>
              </a:cxn>
              <a:cxn ang="0">
                <a:pos x="89" y="447"/>
              </a:cxn>
              <a:cxn ang="0">
                <a:pos x="183" y="434"/>
              </a:cxn>
              <a:cxn ang="0">
                <a:pos x="156" y="0"/>
              </a:cxn>
              <a:cxn ang="0">
                <a:pos x="100" y="8"/>
              </a:cxn>
              <a:cxn ang="0">
                <a:pos x="0" y="92"/>
              </a:cxn>
              <a:cxn ang="0">
                <a:pos x="4" y="144"/>
              </a:cxn>
            </a:cxnLst>
            <a:rect l="0" t="0" r="r" b="b"/>
            <a:pathLst>
              <a:path w="183" h="447">
                <a:moveTo>
                  <a:pt x="4" y="144"/>
                </a:moveTo>
                <a:lnTo>
                  <a:pt x="36" y="139"/>
                </a:lnTo>
                <a:cubicBezTo>
                  <a:pt x="51" y="138"/>
                  <a:pt x="68" y="140"/>
                  <a:pt x="69" y="162"/>
                </a:cubicBezTo>
                <a:lnTo>
                  <a:pt x="89" y="447"/>
                </a:lnTo>
                <a:lnTo>
                  <a:pt x="183" y="434"/>
                </a:lnTo>
                <a:lnTo>
                  <a:pt x="156" y="0"/>
                </a:lnTo>
                <a:lnTo>
                  <a:pt x="100" y="8"/>
                </a:lnTo>
                <a:cubicBezTo>
                  <a:pt x="75" y="54"/>
                  <a:pt x="39" y="76"/>
                  <a:pt x="0" y="92"/>
                </a:cubicBezTo>
                <a:lnTo>
                  <a:pt x="4" y="144"/>
                </a:lnTo>
              </a:path>
            </a:pathLst>
          </a:custGeom>
          <a:solidFill>
            <a:schemeClr val="bg1">
              <a:alpha val="7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3" name="组合 49"/>
          <p:cNvGrpSpPr>
            <a:grpSpLocks/>
          </p:cNvGrpSpPr>
          <p:nvPr/>
        </p:nvGrpSpPr>
        <p:grpSpPr bwMode="auto">
          <a:xfrm>
            <a:off x="1785938" y="2078038"/>
            <a:ext cx="1357312" cy="2149475"/>
            <a:chOff x="222250" y="1089025"/>
            <a:chExt cx="2046288" cy="388778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31823" y="1089025"/>
              <a:ext cx="1550871" cy="3801648"/>
            </a:xfrm>
            <a:custGeom>
              <a:avLst/>
              <a:gdLst/>
              <a:ahLst/>
              <a:cxnLst>
                <a:cxn ang="0">
                  <a:pos x="3" y="142"/>
                </a:cxn>
                <a:cxn ang="0">
                  <a:pos x="35" y="139"/>
                </a:cxn>
                <a:cxn ang="0">
                  <a:pos x="69" y="161"/>
                </a:cxn>
                <a:cxn ang="0">
                  <a:pos x="88" y="446"/>
                </a:cxn>
                <a:cxn ang="0">
                  <a:pos x="182" y="433"/>
                </a:cxn>
                <a:cxn ang="0">
                  <a:pos x="155" y="0"/>
                </a:cxn>
                <a:cxn ang="0">
                  <a:pos x="99" y="7"/>
                </a:cxn>
                <a:cxn ang="0">
                  <a:pos x="0" y="91"/>
                </a:cxn>
                <a:cxn ang="0">
                  <a:pos x="3" y="142"/>
                </a:cxn>
              </a:cxnLst>
              <a:rect l="0" t="0" r="r" b="b"/>
              <a:pathLst>
                <a:path w="182" h="446">
                  <a:moveTo>
                    <a:pt x="3" y="142"/>
                  </a:moveTo>
                  <a:lnTo>
                    <a:pt x="35" y="139"/>
                  </a:lnTo>
                  <a:cubicBezTo>
                    <a:pt x="50" y="137"/>
                    <a:pt x="67" y="139"/>
                    <a:pt x="69" y="161"/>
                  </a:cubicBezTo>
                  <a:lnTo>
                    <a:pt x="88" y="446"/>
                  </a:lnTo>
                  <a:lnTo>
                    <a:pt x="182" y="433"/>
                  </a:lnTo>
                  <a:lnTo>
                    <a:pt x="155" y="0"/>
                  </a:lnTo>
                  <a:lnTo>
                    <a:pt x="99" y="7"/>
                  </a:lnTo>
                  <a:cubicBezTo>
                    <a:pt x="74" y="53"/>
                    <a:pt x="38" y="75"/>
                    <a:pt x="0" y="91"/>
                  </a:cubicBezTo>
                  <a:lnTo>
                    <a:pt x="3" y="142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782695" y="4781562"/>
              <a:ext cx="485843" cy="8326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980932" y="4899286"/>
              <a:ext cx="478664" cy="77527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717667" y="2292114"/>
              <a:ext cx="476271" cy="832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>
              <a:off x="751173" y="2315084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775106" y="2332312"/>
              <a:ext cx="471485" cy="9475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794253" y="2366768"/>
              <a:ext cx="466698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>
              <a:off x="554921" y="2272015"/>
              <a:ext cx="461912" cy="80397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452009" y="2283500"/>
              <a:ext cx="478664" cy="8326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>
              <a:off x="351489" y="2292114"/>
              <a:ext cx="476270" cy="832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258149" y="2297856"/>
              <a:ext cx="476271" cy="9475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2" name="Line 16"/>
            <p:cNvSpPr>
              <a:spLocks noChangeShapeType="1"/>
            </p:cNvSpPr>
            <p:nvPr/>
          </p:nvSpPr>
          <p:spPr bwMode="auto">
            <a:xfrm>
              <a:off x="638688" y="2272015"/>
              <a:ext cx="504990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811007" y="2401224"/>
              <a:ext cx="469091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811007" y="2435680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5" name="Line 19"/>
            <p:cNvSpPr>
              <a:spLocks noChangeShapeType="1"/>
            </p:cNvSpPr>
            <p:nvPr/>
          </p:nvSpPr>
          <p:spPr bwMode="auto">
            <a:xfrm>
              <a:off x="818186" y="2478751"/>
              <a:ext cx="471485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827759" y="2607960"/>
              <a:ext cx="476271" cy="832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7" name="Line 21"/>
            <p:cNvSpPr>
              <a:spLocks noChangeShapeType="1"/>
            </p:cNvSpPr>
            <p:nvPr/>
          </p:nvSpPr>
          <p:spPr bwMode="auto">
            <a:xfrm>
              <a:off x="854087" y="2912322"/>
              <a:ext cx="469091" cy="9475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1552936" y="1089025"/>
              <a:ext cx="478664" cy="77525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9" name="Line 23"/>
            <p:cNvSpPr>
              <a:spLocks noChangeShapeType="1"/>
            </p:cNvSpPr>
            <p:nvPr/>
          </p:nvSpPr>
          <p:spPr bwMode="auto">
            <a:xfrm>
              <a:off x="1074272" y="1146452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0" name="Line 24"/>
            <p:cNvSpPr>
              <a:spLocks noChangeShapeType="1"/>
            </p:cNvSpPr>
            <p:nvPr/>
          </p:nvSpPr>
          <p:spPr bwMode="auto">
            <a:xfrm>
              <a:off x="1040766" y="1215364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997686" y="1275661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>
              <a:off x="937852" y="1361801"/>
              <a:ext cx="478664" cy="8327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3" name="Line 27"/>
            <p:cNvSpPr>
              <a:spLocks noChangeShapeType="1"/>
            </p:cNvSpPr>
            <p:nvPr/>
          </p:nvSpPr>
          <p:spPr bwMode="auto">
            <a:xfrm>
              <a:off x="870839" y="1439328"/>
              <a:ext cx="476271" cy="83268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801433" y="1513983"/>
              <a:ext cx="469091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5" name="Line 29"/>
            <p:cNvSpPr>
              <a:spLocks noChangeShapeType="1"/>
            </p:cNvSpPr>
            <p:nvPr/>
          </p:nvSpPr>
          <p:spPr bwMode="auto">
            <a:xfrm>
              <a:off x="724847" y="1582895"/>
              <a:ext cx="469091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6" name="Line 30"/>
            <p:cNvSpPr>
              <a:spLocks noChangeShapeType="1"/>
            </p:cNvSpPr>
            <p:nvPr/>
          </p:nvSpPr>
          <p:spPr bwMode="auto">
            <a:xfrm>
              <a:off x="638688" y="1651807"/>
              <a:ext cx="471483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7" name="Line 31"/>
            <p:cNvSpPr>
              <a:spLocks noChangeShapeType="1"/>
            </p:cNvSpPr>
            <p:nvPr/>
          </p:nvSpPr>
          <p:spPr bwMode="auto">
            <a:xfrm>
              <a:off x="545347" y="1712104"/>
              <a:ext cx="471485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437649" y="1769531"/>
              <a:ext cx="476270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9" name="Line 33"/>
            <p:cNvSpPr>
              <a:spLocks noChangeShapeType="1"/>
            </p:cNvSpPr>
            <p:nvPr/>
          </p:nvSpPr>
          <p:spPr bwMode="auto">
            <a:xfrm>
              <a:off x="332343" y="1821215"/>
              <a:ext cx="469091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0" name="Line 34"/>
            <p:cNvSpPr>
              <a:spLocks noChangeShapeType="1"/>
            </p:cNvSpPr>
            <p:nvPr/>
          </p:nvSpPr>
          <p:spPr bwMode="auto">
            <a:xfrm>
              <a:off x="222250" y="1864286"/>
              <a:ext cx="478664" cy="8614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700914" y="1166550"/>
              <a:ext cx="1560445" cy="3810263"/>
            </a:xfrm>
            <a:custGeom>
              <a:avLst/>
              <a:gdLst/>
              <a:ahLst/>
              <a:cxnLst>
                <a:cxn ang="0">
                  <a:pos x="4" y="144"/>
                </a:cxn>
                <a:cxn ang="0">
                  <a:pos x="36" y="139"/>
                </a:cxn>
                <a:cxn ang="0">
                  <a:pos x="69" y="162"/>
                </a:cxn>
                <a:cxn ang="0">
                  <a:pos x="89" y="447"/>
                </a:cxn>
                <a:cxn ang="0">
                  <a:pos x="183" y="434"/>
                </a:cxn>
                <a:cxn ang="0">
                  <a:pos x="156" y="0"/>
                </a:cxn>
                <a:cxn ang="0">
                  <a:pos x="100" y="8"/>
                </a:cxn>
                <a:cxn ang="0">
                  <a:pos x="0" y="92"/>
                </a:cxn>
                <a:cxn ang="0">
                  <a:pos x="4" y="144"/>
                </a:cxn>
              </a:cxnLst>
              <a:rect l="0" t="0" r="r" b="b"/>
              <a:pathLst>
                <a:path w="183" h="447">
                  <a:moveTo>
                    <a:pt x="4" y="144"/>
                  </a:moveTo>
                  <a:lnTo>
                    <a:pt x="36" y="139"/>
                  </a:lnTo>
                  <a:cubicBezTo>
                    <a:pt x="51" y="138"/>
                    <a:pt x="68" y="140"/>
                    <a:pt x="69" y="162"/>
                  </a:cubicBezTo>
                  <a:lnTo>
                    <a:pt x="89" y="447"/>
                  </a:lnTo>
                  <a:lnTo>
                    <a:pt x="183" y="434"/>
                  </a:lnTo>
                  <a:lnTo>
                    <a:pt x="156" y="0"/>
                  </a:lnTo>
                  <a:lnTo>
                    <a:pt x="100" y="8"/>
                  </a:lnTo>
                  <a:cubicBezTo>
                    <a:pt x="75" y="54"/>
                    <a:pt x="39" y="76"/>
                    <a:pt x="0" y="92"/>
                  </a:cubicBezTo>
                  <a:lnTo>
                    <a:pt x="4" y="144"/>
                  </a:lnTo>
                </a:path>
              </a:pathLst>
            </a:custGeom>
            <a:solidFill>
              <a:schemeClr val="bg1">
                <a:alpha val="70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117" name="Freeform 7"/>
          <p:cNvSpPr>
            <a:spLocks/>
          </p:cNvSpPr>
          <p:nvPr/>
        </p:nvSpPr>
        <p:spPr bwMode="auto">
          <a:xfrm>
            <a:off x="3446463" y="1144588"/>
            <a:ext cx="846137" cy="588962"/>
          </a:xfrm>
          <a:custGeom>
            <a:avLst/>
            <a:gdLst>
              <a:gd name="T0" fmla="*/ 0 w 97"/>
              <a:gd name="T1" fmla="*/ 2147483647 h 81"/>
              <a:gd name="T2" fmla="*/ 2147483647 w 97"/>
              <a:gd name="T3" fmla="*/ 0 h 81"/>
              <a:gd name="T4" fmla="*/ 0 w 97"/>
              <a:gd name="T5" fmla="*/ 2147483647 h 81"/>
              <a:gd name="T6" fmla="*/ 0 60000 65536"/>
              <a:gd name="T7" fmla="*/ 0 60000 65536"/>
              <a:gd name="T8" fmla="*/ 0 60000 65536"/>
              <a:gd name="T9" fmla="*/ 0 w 97"/>
              <a:gd name="T10" fmla="*/ 0 h 81"/>
              <a:gd name="T11" fmla="*/ 97 w 9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81">
                <a:moveTo>
                  <a:pt x="0" y="81"/>
                </a:moveTo>
                <a:cubicBezTo>
                  <a:pt x="43" y="68"/>
                  <a:pt x="77" y="42"/>
                  <a:pt x="97" y="0"/>
                </a:cubicBezTo>
                <a:cubicBezTo>
                  <a:pt x="72" y="45"/>
                  <a:pt x="38" y="66"/>
                  <a:pt x="0" y="81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8" name="Freeform 8"/>
          <p:cNvSpPr>
            <a:spLocks/>
          </p:cNvSpPr>
          <p:nvPr/>
        </p:nvSpPr>
        <p:spPr bwMode="auto">
          <a:xfrm>
            <a:off x="4799013" y="1122363"/>
            <a:ext cx="236537" cy="3070225"/>
          </a:xfrm>
          <a:custGeom>
            <a:avLst/>
            <a:gdLst>
              <a:gd name="T0" fmla="*/ 2147483647 w 27"/>
              <a:gd name="T1" fmla="*/ 2147483647 h 422"/>
              <a:gd name="T2" fmla="*/ 0 w 27"/>
              <a:gd name="T3" fmla="*/ 0 h 422"/>
              <a:gd name="T4" fmla="*/ 2147483647 w 27"/>
              <a:gd name="T5" fmla="*/ 2147483647 h 422"/>
              <a:gd name="T6" fmla="*/ 0 60000 65536"/>
              <a:gd name="T7" fmla="*/ 0 60000 65536"/>
              <a:gd name="T8" fmla="*/ 0 60000 65536"/>
              <a:gd name="T9" fmla="*/ 0 w 27"/>
              <a:gd name="T10" fmla="*/ 0 h 422"/>
              <a:gd name="T11" fmla="*/ 27 w 27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422">
                <a:moveTo>
                  <a:pt x="27" y="422"/>
                </a:moveTo>
                <a:cubicBezTo>
                  <a:pt x="16" y="277"/>
                  <a:pt x="7" y="142"/>
                  <a:pt x="0" y="0"/>
                </a:cubicBezTo>
                <a:cubicBezTo>
                  <a:pt x="11" y="142"/>
                  <a:pt x="19" y="277"/>
                  <a:pt x="27" y="422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" name="Freeform 9"/>
          <p:cNvSpPr>
            <a:spLocks/>
          </p:cNvSpPr>
          <p:nvPr/>
        </p:nvSpPr>
        <p:spPr bwMode="auto">
          <a:xfrm>
            <a:off x="3681413" y="2054225"/>
            <a:ext cx="358775" cy="195263"/>
          </a:xfrm>
          <a:custGeom>
            <a:avLst/>
            <a:gdLst>
              <a:gd name="T0" fmla="*/ 2147483647 w 41"/>
              <a:gd name="T1" fmla="*/ 2147483647 h 27"/>
              <a:gd name="T2" fmla="*/ 0 w 41"/>
              <a:gd name="T3" fmla="*/ 2147483647 h 27"/>
              <a:gd name="T4" fmla="*/ 2147483647 w 41"/>
              <a:gd name="T5" fmla="*/ 2147483647 h 27"/>
              <a:gd name="T6" fmla="*/ 2147483647 w 41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27"/>
              <a:gd name="T14" fmla="*/ 41 w 41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27">
                <a:moveTo>
                  <a:pt x="40" y="27"/>
                </a:moveTo>
                <a:cubicBezTo>
                  <a:pt x="41" y="6"/>
                  <a:pt x="26" y="0"/>
                  <a:pt x="0" y="5"/>
                </a:cubicBezTo>
                <a:lnTo>
                  <a:pt x="7" y="4"/>
                </a:lnTo>
                <a:cubicBezTo>
                  <a:pt x="22" y="3"/>
                  <a:pt x="39" y="5"/>
                  <a:pt x="40" y="27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0" name="Freeform 10"/>
          <p:cNvSpPr>
            <a:spLocks/>
          </p:cNvSpPr>
          <p:nvPr/>
        </p:nvSpPr>
        <p:spPr bwMode="auto">
          <a:xfrm>
            <a:off x="4319588" y="1071563"/>
            <a:ext cx="471487" cy="58737"/>
          </a:xfrm>
          <a:custGeom>
            <a:avLst/>
            <a:gdLst>
              <a:gd name="T0" fmla="*/ 2147483647 w 54"/>
              <a:gd name="T1" fmla="*/ 0 h 8"/>
              <a:gd name="T2" fmla="*/ 0 w 54"/>
              <a:gd name="T3" fmla="*/ 2147483647 h 8"/>
              <a:gd name="T4" fmla="*/ 2147483647 w 54"/>
              <a:gd name="T5" fmla="*/ 0 h 8"/>
              <a:gd name="T6" fmla="*/ 0 60000 65536"/>
              <a:gd name="T7" fmla="*/ 0 60000 65536"/>
              <a:gd name="T8" fmla="*/ 0 60000 65536"/>
              <a:gd name="T9" fmla="*/ 0 w 54"/>
              <a:gd name="T10" fmla="*/ 0 h 8"/>
              <a:gd name="T11" fmla="*/ 54 w 5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">
                <a:moveTo>
                  <a:pt x="54" y="0"/>
                </a:moveTo>
                <a:cubicBezTo>
                  <a:pt x="35" y="3"/>
                  <a:pt x="18" y="7"/>
                  <a:pt x="0" y="8"/>
                </a:cubicBezTo>
                <a:cubicBezTo>
                  <a:pt x="19" y="4"/>
                  <a:pt x="36" y="2"/>
                  <a:pt x="54" y="0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1" name="Freeform 11"/>
          <p:cNvSpPr>
            <a:spLocks/>
          </p:cNvSpPr>
          <p:nvPr/>
        </p:nvSpPr>
        <p:spPr bwMode="auto">
          <a:xfrm>
            <a:off x="4222750" y="4229100"/>
            <a:ext cx="803275" cy="95250"/>
          </a:xfrm>
          <a:custGeom>
            <a:avLst/>
            <a:gdLst>
              <a:gd name="T0" fmla="*/ 2147483647 w 92"/>
              <a:gd name="T1" fmla="*/ 0 h 13"/>
              <a:gd name="T2" fmla="*/ 0 w 92"/>
              <a:gd name="T3" fmla="*/ 2147483647 h 13"/>
              <a:gd name="T4" fmla="*/ 2147483647 w 92"/>
              <a:gd name="T5" fmla="*/ 0 h 13"/>
              <a:gd name="T6" fmla="*/ 0 60000 65536"/>
              <a:gd name="T7" fmla="*/ 0 60000 65536"/>
              <a:gd name="T8" fmla="*/ 0 60000 65536"/>
              <a:gd name="T9" fmla="*/ 0 w 92"/>
              <a:gd name="T10" fmla="*/ 0 h 13"/>
              <a:gd name="T11" fmla="*/ 92 w 9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3">
                <a:moveTo>
                  <a:pt x="92" y="0"/>
                </a:moveTo>
                <a:cubicBezTo>
                  <a:pt x="60" y="5"/>
                  <a:pt x="31" y="9"/>
                  <a:pt x="0" y="13"/>
                </a:cubicBezTo>
                <a:cubicBezTo>
                  <a:pt x="32" y="7"/>
                  <a:pt x="61" y="3"/>
                  <a:pt x="92" y="0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" name="Freeform 12"/>
          <p:cNvSpPr>
            <a:spLocks/>
          </p:cNvSpPr>
          <p:nvPr/>
        </p:nvSpPr>
        <p:spPr bwMode="auto">
          <a:xfrm>
            <a:off x="4030663" y="2279650"/>
            <a:ext cx="174625" cy="2008188"/>
          </a:xfrm>
          <a:custGeom>
            <a:avLst/>
            <a:gdLst>
              <a:gd name="T0" fmla="*/ 2147483647 w 20"/>
              <a:gd name="T1" fmla="*/ 2147483647 h 276"/>
              <a:gd name="T2" fmla="*/ 0 w 20"/>
              <a:gd name="T3" fmla="*/ 0 h 276"/>
              <a:gd name="T4" fmla="*/ 2147483647 w 20"/>
              <a:gd name="T5" fmla="*/ 2147483647 h 276"/>
              <a:gd name="T6" fmla="*/ 0 60000 65536"/>
              <a:gd name="T7" fmla="*/ 0 60000 65536"/>
              <a:gd name="T8" fmla="*/ 0 60000 65536"/>
              <a:gd name="T9" fmla="*/ 0 w 20"/>
              <a:gd name="T10" fmla="*/ 0 h 276"/>
              <a:gd name="T11" fmla="*/ 20 w 20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276">
                <a:moveTo>
                  <a:pt x="20" y="276"/>
                </a:moveTo>
                <a:cubicBezTo>
                  <a:pt x="12" y="181"/>
                  <a:pt x="5" y="93"/>
                  <a:pt x="0" y="0"/>
                </a:cubicBezTo>
                <a:cubicBezTo>
                  <a:pt x="9" y="93"/>
                  <a:pt x="15" y="181"/>
                  <a:pt x="20" y="276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" name="Freeform 13"/>
          <p:cNvSpPr>
            <a:spLocks/>
          </p:cNvSpPr>
          <p:nvPr/>
        </p:nvSpPr>
        <p:spPr bwMode="auto">
          <a:xfrm>
            <a:off x="3429000" y="1762125"/>
            <a:ext cx="34925" cy="342900"/>
          </a:xfrm>
          <a:custGeom>
            <a:avLst/>
            <a:gdLst>
              <a:gd name="T0" fmla="*/ 2147483647 w 4"/>
              <a:gd name="T1" fmla="*/ 2147483647 h 47"/>
              <a:gd name="T2" fmla="*/ 0 w 4"/>
              <a:gd name="T3" fmla="*/ 0 h 47"/>
              <a:gd name="T4" fmla="*/ 2147483647 w 4"/>
              <a:gd name="T5" fmla="*/ 2147483647 h 47"/>
              <a:gd name="T6" fmla="*/ 0 60000 65536"/>
              <a:gd name="T7" fmla="*/ 0 60000 65536"/>
              <a:gd name="T8" fmla="*/ 0 60000 65536"/>
              <a:gd name="T9" fmla="*/ 0 w 4"/>
              <a:gd name="T10" fmla="*/ 0 h 47"/>
              <a:gd name="T11" fmla="*/ 4 w 4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7">
                <a:moveTo>
                  <a:pt x="4" y="47"/>
                </a:moveTo>
                <a:cubicBezTo>
                  <a:pt x="2" y="30"/>
                  <a:pt x="1" y="15"/>
                  <a:pt x="0" y="0"/>
                </a:cubicBezTo>
                <a:cubicBezTo>
                  <a:pt x="3" y="16"/>
                  <a:pt x="3" y="30"/>
                  <a:pt x="4" y="47"/>
                </a:cubicBezTo>
              </a:path>
            </a:pathLst>
          </a:custGeom>
          <a:solidFill>
            <a:srgbClr val="24272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4" name="矩形 12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5" y="-1052513"/>
            <a:ext cx="34750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图片 124" descr="图片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1066800"/>
            <a:ext cx="162083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图片 125" descr="1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6963" y="4764088"/>
            <a:ext cx="15779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图片 126" descr="图片8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1000" y="220345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图片 127" descr="图片9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9025" y="1747838"/>
            <a:ext cx="54800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67" name="Rectangle 119"/>
          <p:cNvSpPr>
            <a:spLocks noChangeArrowheads="1"/>
          </p:cNvSpPr>
          <p:nvPr/>
        </p:nvSpPr>
        <p:spPr bwMode="auto">
          <a:xfrm>
            <a:off x="9396413" y="5378450"/>
            <a:ext cx="288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5" name="Picture 2" descr="LOGO白副本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05556E-6 -2.22222E-6 L -0.2816 -0.06227 " pathEditMode="relative" ptsTypes="AA">
                                      <p:cBhvr>
                                        <p:cTn id="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1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1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4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4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4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4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4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4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4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4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4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4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4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4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4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4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4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4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4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4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4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3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3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3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3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2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2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2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2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44444E-6 L -8.33333E-7 0.38333 L -0.00139 0.33032 L -8.33333E-7 0.38564 " pathEditMode="relative" rAng="0" ptsTypes="AAAA">
                                      <p:cBhvr>
                                        <p:cTn id="17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930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"/>
                            </p:stCondLst>
                            <p:childTnLst>
                              <p:par>
                                <p:cTn id="183" presetID="22" presetClass="exit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84" dur="400"/>
                                        <p:tgtEl>
                                          <p:spTgt spid="2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" grpId="0" animBg="1"/>
      <p:bldP spid="2083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277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6" descr="F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1071563"/>
            <a:ext cx="9144000" cy="4643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9700" name="图片 9" descr="LOGO白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71438"/>
            <a:ext cx="14208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图片 13" descr="ne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6913"/>
            <a:ext cx="9144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矩形 42"/>
          <p:cNvSpPr/>
          <p:nvPr/>
        </p:nvSpPr>
        <p:spPr>
          <a:xfrm>
            <a:off x="0" y="696913"/>
            <a:ext cx="9144000" cy="5018087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83000"/>
                </a:schemeClr>
              </a:gs>
              <a:gs pos="100000">
                <a:schemeClr val="tx1">
                  <a:lumMod val="95000"/>
                  <a:lumOff val="5000"/>
                  <a:alpha val="79000"/>
                </a:schemeClr>
              </a:gs>
            </a:gsLst>
            <a:lin ang="5400000" scaled="0"/>
          </a:gradFill>
          <a:ln w="22225">
            <a:solidFill>
              <a:schemeClr val="bg1">
                <a:alpha val="58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2746375" y="1303338"/>
            <a:ext cx="3652838" cy="3652837"/>
            <a:chOff x="1730" y="821"/>
            <a:chExt cx="2301" cy="2301"/>
          </a:xfrm>
        </p:grpSpPr>
        <p:sp>
          <p:nvSpPr>
            <p:cNvPr id="58" name="椭圆 57"/>
            <p:cNvSpPr/>
            <p:nvPr/>
          </p:nvSpPr>
          <p:spPr>
            <a:xfrm>
              <a:off x="1730" y="821"/>
              <a:ext cx="2301" cy="2301"/>
            </a:xfrm>
            <a:prstGeom prst="ellipse">
              <a:avLst/>
            </a:prstGeom>
            <a:gradFill>
              <a:gsLst>
                <a:gs pos="0">
                  <a:schemeClr val="bg1">
                    <a:alpha val="25000"/>
                  </a:schemeClr>
                </a:gs>
                <a:gs pos="100000">
                  <a:schemeClr val="bg1">
                    <a:alpha val="66000"/>
                  </a:schemeClr>
                </a:gs>
              </a:gsLst>
              <a:lin ang="5400000" scaled="0"/>
            </a:gradFill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9768" name="Group 120"/>
            <p:cNvGrpSpPr>
              <a:grpSpLocks/>
            </p:cNvGrpSpPr>
            <p:nvPr/>
          </p:nvGrpSpPr>
          <p:grpSpPr bwMode="auto">
            <a:xfrm>
              <a:off x="2031" y="1122"/>
              <a:ext cx="1699" cy="1698"/>
              <a:chOff x="2031" y="1122"/>
              <a:chExt cx="1699" cy="1698"/>
            </a:xfrm>
          </p:grpSpPr>
          <p:grpSp>
            <p:nvGrpSpPr>
              <p:cNvPr id="29769" name="Group 73"/>
              <p:cNvGrpSpPr>
                <a:grpSpLocks/>
              </p:cNvGrpSpPr>
              <p:nvPr/>
            </p:nvGrpSpPr>
            <p:grpSpPr bwMode="auto">
              <a:xfrm>
                <a:off x="2031" y="1803"/>
                <a:ext cx="1698" cy="336"/>
                <a:chOff x="1948" y="1771"/>
                <a:chExt cx="1866" cy="370"/>
              </a:xfrm>
            </p:grpSpPr>
            <p:sp>
              <p:nvSpPr>
                <p:cNvPr id="2" name="下箭头 9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66" y="1853"/>
                  <a:ext cx="370" cy="206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" name="下箭头 102"/>
                <p:cNvSpPr>
                  <a:spLocks noChangeArrowheads="1"/>
                </p:cNvSpPr>
                <p:nvPr/>
              </p:nvSpPr>
              <p:spPr bwMode="auto">
                <a:xfrm rot="-5400000">
                  <a:off x="3526" y="1853"/>
                  <a:ext cx="370" cy="206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9770" name="Group 76"/>
              <p:cNvGrpSpPr>
                <a:grpSpLocks/>
              </p:cNvGrpSpPr>
              <p:nvPr/>
            </p:nvGrpSpPr>
            <p:grpSpPr bwMode="auto">
              <a:xfrm rot="-2700000">
                <a:off x="2032" y="1803"/>
                <a:ext cx="1698" cy="336"/>
                <a:chOff x="1948" y="1771"/>
                <a:chExt cx="1866" cy="370"/>
              </a:xfrm>
            </p:grpSpPr>
            <p:sp>
              <p:nvSpPr>
                <p:cNvPr id="4" name="下箭头 9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73" y="1847"/>
                  <a:ext cx="370" cy="206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" name="下箭头 102"/>
                <p:cNvSpPr>
                  <a:spLocks noChangeArrowheads="1"/>
                </p:cNvSpPr>
                <p:nvPr/>
              </p:nvSpPr>
              <p:spPr bwMode="auto">
                <a:xfrm rot="-5400000">
                  <a:off x="3526" y="1851"/>
                  <a:ext cx="370" cy="206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9771" name="Group 79"/>
              <p:cNvGrpSpPr>
                <a:grpSpLocks/>
              </p:cNvGrpSpPr>
              <p:nvPr/>
            </p:nvGrpSpPr>
            <p:grpSpPr bwMode="auto">
              <a:xfrm rot="2700000">
                <a:off x="2032" y="1803"/>
                <a:ext cx="1698" cy="336"/>
                <a:chOff x="1948" y="1771"/>
                <a:chExt cx="1866" cy="370"/>
              </a:xfrm>
            </p:grpSpPr>
            <p:sp>
              <p:nvSpPr>
                <p:cNvPr id="100" name="下箭头 9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863" y="1855"/>
                  <a:ext cx="370" cy="210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3" name="下箭头 102"/>
                <p:cNvSpPr>
                  <a:spLocks noChangeArrowheads="1"/>
                </p:cNvSpPr>
                <p:nvPr/>
              </p:nvSpPr>
              <p:spPr bwMode="auto">
                <a:xfrm rot="-5400000">
                  <a:off x="3526" y="1853"/>
                  <a:ext cx="370" cy="206"/>
                </a:xfrm>
                <a:prstGeom prst="downArrow">
                  <a:avLst>
                    <a:gd name="adj1" fmla="val 59093"/>
                    <a:gd name="adj2" fmla="val 72801"/>
                  </a:avLst>
                </a:prstGeom>
                <a:gradFill rotWithShape="0">
                  <a:gsLst>
                    <a:gs pos="0">
                      <a:schemeClr val="bg1">
                        <a:alpha val="82001"/>
                      </a:schemeClr>
                    </a:gs>
                    <a:gs pos="100000">
                      <a:schemeClr val="bg1"/>
                    </a:gs>
                  </a:gsLst>
                  <a:lin ang="5400000"/>
                </a:gradFill>
                <a:ln w="15875" algn="ctr">
                  <a:noFill/>
                  <a:prstDash val="dash"/>
                  <a:miter lim="800000"/>
                  <a:headEnd/>
                  <a:tailEnd/>
                </a:ln>
                <a:effectLst>
                  <a:outerShdw dist="38100" dir="5400000" algn="t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3700463" y="2224088"/>
            <a:ext cx="1743075" cy="1743075"/>
            <a:chOff x="2331" y="1401"/>
            <a:chExt cx="1098" cy="1098"/>
          </a:xfrm>
        </p:grpSpPr>
        <p:grpSp>
          <p:nvGrpSpPr>
            <p:cNvPr id="29758" name="Oval 1343"/>
            <p:cNvGrpSpPr>
              <a:grpSpLocks/>
            </p:cNvGrpSpPr>
            <p:nvPr/>
          </p:nvGrpSpPr>
          <p:grpSpPr bwMode="auto">
            <a:xfrm>
              <a:off x="2331" y="1402"/>
              <a:ext cx="1098" cy="1098"/>
              <a:chOff x="3700272" y="2225040"/>
              <a:chExt cx="1743456" cy="1743456"/>
            </a:xfrm>
          </p:grpSpPr>
          <p:pic>
            <p:nvPicPr>
              <p:cNvPr id="29765" name="Oval 1343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00272" y="2225040"/>
                <a:ext cx="1743456" cy="1743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66" name="Text Box 63"/>
              <p:cNvSpPr txBox="1">
                <a:spLocks noChangeArrowheads="1"/>
              </p:cNvSpPr>
              <p:nvPr/>
            </p:nvSpPr>
            <p:spPr bwMode="auto">
              <a:xfrm>
                <a:off x="3960221" y="2485666"/>
                <a:ext cx="1223559" cy="1224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16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9759" name="Oval 1343"/>
            <p:cNvGrpSpPr>
              <a:grpSpLocks/>
            </p:cNvGrpSpPr>
            <p:nvPr/>
          </p:nvGrpSpPr>
          <p:grpSpPr bwMode="auto">
            <a:xfrm>
              <a:off x="2346" y="1428"/>
              <a:ext cx="1064" cy="1068"/>
              <a:chOff x="3724656" y="2267712"/>
              <a:chExt cx="1688592" cy="1694688"/>
            </a:xfrm>
          </p:grpSpPr>
          <p:pic>
            <p:nvPicPr>
              <p:cNvPr id="29763" name="Oval 1343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24656" y="2267712"/>
                <a:ext cx="1688592" cy="169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64" name="Text Box 66"/>
              <p:cNvSpPr txBox="1">
                <a:spLocks noChangeArrowheads="1"/>
              </p:cNvSpPr>
              <p:nvPr/>
            </p:nvSpPr>
            <p:spPr bwMode="auto">
              <a:xfrm>
                <a:off x="4017935" y="2537030"/>
                <a:ext cx="1111307" cy="1112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9760" name="Group 118"/>
            <p:cNvGrpSpPr>
              <a:grpSpLocks/>
            </p:cNvGrpSpPr>
            <p:nvPr/>
          </p:nvGrpSpPr>
          <p:grpSpPr bwMode="auto">
            <a:xfrm>
              <a:off x="2372" y="1460"/>
              <a:ext cx="1017" cy="1024"/>
              <a:chOff x="2372" y="1460"/>
              <a:chExt cx="1017" cy="1024"/>
            </a:xfrm>
          </p:grpSpPr>
          <p:pic>
            <p:nvPicPr>
              <p:cNvPr id="29761" name="图片 52" descr="图片1.png"/>
              <p:cNvPicPr>
                <a:picLocks noChangeAspect="1"/>
              </p:cNvPicPr>
              <p:nvPr/>
            </p:nvPicPr>
            <p:blipFill>
              <a:blip r:embed="rId8" cstate="print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2372" y="1460"/>
                <a:ext cx="1017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62" name="TextBox 53"/>
              <p:cNvSpPr txBox="1">
                <a:spLocks noChangeArrowheads="1"/>
              </p:cNvSpPr>
              <p:nvPr/>
            </p:nvSpPr>
            <p:spPr bwMode="auto">
              <a:xfrm>
                <a:off x="2378" y="1856"/>
                <a:ext cx="10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>
                    <a:latin typeface="微软雅黑" pitchFamily="34" charset="-122"/>
                    <a:ea typeface="微软雅黑" pitchFamily="34" charset="-122"/>
                  </a:rPr>
                  <a:t>添加标题文字</a:t>
                </a:r>
              </a:p>
            </p:txBody>
          </p:sp>
        </p:grpSp>
      </p:grpSp>
      <p:grpSp>
        <p:nvGrpSpPr>
          <p:cNvPr id="16" name="Group 121"/>
          <p:cNvGrpSpPr>
            <a:grpSpLocks/>
          </p:cNvGrpSpPr>
          <p:nvPr/>
        </p:nvGrpSpPr>
        <p:grpSpPr bwMode="auto">
          <a:xfrm>
            <a:off x="1676400" y="234950"/>
            <a:ext cx="5792788" cy="5791200"/>
            <a:chOff x="1056" y="148"/>
            <a:chExt cx="3649" cy="3648"/>
          </a:xfrm>
        </p:grpSpPr>
        <p:grpSp>
          <p:nvGrpSpPr>
            <p:cNvPr id="29707" name="Group 82"/>
            <p:cNvGrpSpPr>
              <a:grpSpLocks/>
            </p:cNvGrpSpPr>
            <p:nvPr/>
          </p:nvGrpSpPr>
          <p:grpSpPr bwMode="auto">
            <a:xfrm>
              <a:off x="1056" y="1541"/>
              <a:ext cx="3648" cy="860"/>
              <a:chOff x="876" y="1484"/>
              <a:chExt cx="4008" cy="944"/>
            </a:xfrm>
          </p:grpSpPr>
          <p:grpSp>
            <p:nvGrpSpPr>
              <p:cNvPr id="29742" name="组合 66"/>
              <p:cNvGrpSpPr>
                <a:grpSpLocks/>
              </p:cNvGrpSpPr>
              <p:nvPr/>
            </p:nvGrpSpPr>
            <p:grpSpPr bwMode="auto">
              <a:xfrm>
                <a:off x="876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51" name="Oval 1343"/>
                <p:cNvGrpSpPr>
                  <a:grpSpLocks/>
                </p:cNvGrpSpPr>
                <p:nvPr/>
              </p:nvGrpSpPr>
              <p:grpSpPr bwMode="auto">
                <a:xfrm>
                  <a:off x="880501" y="2557518"/>
                  <a:ext cx="1920927" cy="1919162"/>
                  <a:chOff x="1670304" y="2438400"/>
                  <a:chExt cx="1377696" cy="1377696"/>
                </a:xfrm>
              </p:grpSpPr>
              <p:pic>
                <p:nvPicPr>
                  <p:cNvPr id="29756" name="Oval 1343"/>
                  <p:cNvPicPr>
                    <a:picLocks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1670304" y="2438400"/>
                    <a:ext cx="1377696" cy="1377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57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6153" y="2646274"/>
                    <a:ext cx="964489" cy="965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52" name="Oval 1343"/>
                <p:cNvGrpSpPr>
                  <a:grpSpLocks/>
                </p:cNvGrpSpPr>
                <p:nvPr/>
              </p:nvGrpSpPr>
              <p:grpSpPr bwMode="auto">
                <a:xfrm>
                  <a:off x="906000" y="2608469"/>
                  <a:ext cx="1886929" cy="1893686"/>
                  <a:chOff x="1688592" y="2474976"/>
                  <a:chExt cx="1353312" cy="1359408"/>
                </a:xfrm>
              </p:grpSpPr>
              <p:pic>
                <p:nvPicPr>
                  <p:cNvPr id="29754" name="Oval 1343"/>
                  <p:cNvPicPr>
                    <a:picLocks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688592" y="2474976"/>
                    <a:ext cx="1353312" cy="1359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5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1817" y="2692873"/>
                    <a:ext cx="875932" cy="876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53" name="图片 69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43" name="组合 74"/>
              <p:cNvGrpSpPr>
                <a:grpSpLocks/>
              </p:cNvGrpSpPr>
              <p:nvPr/>
            </p:nvGrpSpPr>
            <p:grpSpPr bwMode="auto">
              <a:xfrm>
                <a:off x="3940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44" name="Oval 1343"/>
                <p:cNvGrpSpPr>
                  <a:grpSpLocks/>
                </p:cNvGrpSpPr>
                <p:nvPr/>
              </p:nvGrpSpPr>
              <p:grpSpPr bwMode="auto">
                <a:xfrm>
                  <a:off x="878397" y="2557518"/>
                  <a:ext cx="1920927" cy="1919162"/>
                  <a:chOff x="6096000" y="2438400"/>
                  <a:chExt cx="1377696" cy="1377696"/>
                </a:xfrm>
              </p:grpSpPr>
              <p:pic>
                <p:nvPicPr>
                  <p:cNvPr id="29749" name="Oval 1343"/>
                  <p:cNvPicPr>
                    <a:picLocks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6096000" y="2438400"/>
                    <a:ext cx="1377696" cy="1377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5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03358" y="2646274"/>
                    <a:ext cx="964489" cy="965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45" name="Oval 1343"/>
                <p:cNvGrpSpPr>
                  <a:grpSpLocks/>
                </p:cNvGrpSpPr>
                <p:nvPr/>
              </p:nvGrpSpPr>
              <p:grpSpPr bwMode="auto">
                <a:xfrm>
                  <a:off x="903896" y="2608469"/>
                  <a:ext cx="1895428" cy="1893686"/>
                  <a:chOff x="6114288" y="2474976"/>
                  <a:chExt cx="1359408" cy="1359408"/>
                </a:xfrm>
              </p:grpSpPr>
              <p:pic>
                <p:nvPicPr>
                  <p:cNvPr id="29747" name="Oval 1343"/>
                  <p:cNvPicPr>
                    <a:picLocks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6114288" y="2474976"/>
                    <a:ext cx="1359408" cy="1359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48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59022" y="2692873"/>
                    <a:ext cx="875932" cy="876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46" name="图片 77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708" name="Group 83"/>
            <p:cNvGrpSpPr>
              <a:grpSpLocks/>
            </p:cNvGrpSpPr>
            <p:nvPr/>
          </p:nvGrpSpPr>
          <p:grpSpPr bwMode="auto">
            <a:xfrm rot="-2700000">
              <a:off x="1057" y="1542"/>
              <a:ext cx="3648" cy="860"/>
              <a:chOff x="876" y="1484"/>
              <a:chExt cx="4008" cy="944"/>
            </a:xfrm>
          </p:grpSpPr>
          <p:grpSp>
            <p:nvGrpSpPr>
              <p:cNvPr id="29726" name="组合 66"/>
              <p:cNvGrpSpPr>
                <a:grpSpLocks/>
              </p:cNvGrpSpPr>
              <p:nvPr/>
            </p:nvGrpSpPr>
            <p:grpSpPr bwMode="auto">
              <a:xfrm>
                <a:off x="876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35" name="Oval 1343"/>
                <p:cNvGrpSpPr>
                  <a:grpSpLocks/>
                </p:cNvGrpSpPr>
                <p:nvPr/>
              </p:nvGrpSpPr>
              <p:grpSpPr bwMode="auto">
                <a:xfrm rot="2700000">
                  <a:off x="886476" y="2557210"/>
                  <a:ext cx="1910670" cy="1920927"/>
                  <a:chOff x="2322576" y="4005072"/>
                  <a:chExt cx="1371600" cy="1377696"/>
                </a:xfrm>
              </p:grpSpPr>
              <p:pic>
                <p:nvPicPr>
                  <p:cNvPr id="29740" name="Oval 1343"/>
                  <p:cNvPicPr>
                    <a:picLocks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322576" y="4005072"/>
                    <a:ext cx="1371600" cy="1377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41" name="Text Box 40"/>
                  <p:cNvSpPr txBox="1">
                    <a:spLocks noChangeArrowheads="1"/>
                  </p:cNvSpPr>
                  <p:nvPr/>
                </p:nvSpPr>
                <p:spPr bwMode="auto">
                  <a:xfrm rot="-2700000">
                    <a:off x="2526090" y="4213114"/>
                    <a:ext cx="964489" cy="965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36" name="Oval 1343"/>
                <p:cNvGrpSpPr>
                  <a:grpSpLocks/>
                </p:cNvGrpSpPr>
                <p:nvPr/>
              </p:nvGrpSpPr>
              <p:grpSpPr bwMode="auto">
                <a:xfrm rot="2700000">
                  <a:off x="879942" y="2596981"/>
                  <a:ext cx="1893686" cy="1895428"/>
                  <a:chOff x="2334768" y="4035552"/>
                  <a:chExt cx="1359408" cy="1359408"/>
                </a:xfrm>
              </p:grpSpPr>
              <p:pic>
                <p:nvPicPr>
                  <p:cNvPr id="29738" name="Oval 1343"/>
                  <p:cNvPicPr>
                    <a:picLocks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2334768" y="4035552"/>
                    <a:ext cx="1359408" cy="1359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39" name="Text Box 43"/>
                  <p:cNvSpPr txBox="1">
                    <a:spLocks noChangeArrowheads="1"/>
                  </p:cNvSpPr>
                  <p:nvPr/>
                </p:nvSpPr>
                <p:spPr bwMode="auto">
                  <a:xfrm rot="-2700000">
                    <a:off x="2580031" y="4250995"/>
                    <a:ext cx="875932" cy="876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37" name="图片 69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27" name="组合 74"/>
              <p:cNvGrpSpPr>
                <a:grpSpLocks/>
              </p:cNvGrpSpPr>
              <p:nvPr/>
            </p:nvGrpSpPr>
            <p:grpSpPr bwMode="auto">
              <a:xfrm>
                <a:off x="3940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28" name="Oval 1343"/>
                <p:cNvGrpSpPr>
                  <a:grpSpLocks/>
                </p:cNvGrpSpPr>
                <p:nvPr/>
              </p:nvGrpSpPr>
              <p:grpSpPr bwMode="auto">
                <a:xfrm rot="2700000">
                  <a:off x="878809" y="2560212"/>
                  <a:ext cx="1919162" cy="1920927"/>
                  <a:chOff x="5449824" y="877824"/>
                  <a:chExt cx="1377696" cy="1377696"/>
                </a:xfrm>
              </p:grpSpPr>
              <p:pic>
                <p:nvPicPr>
                  <p:cNvPr id="29733" name="Oval 1343"/>
                  <p:cNvPicPr>
                    <a:picLocks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5449824" y="877824"/>
                    <a:ext cx="1377696" cy="13776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34" name="Text Box 33"/>
                  <p:cNvSpPr txBox="1">
                    <a:spLocks noChangeArrowheads="1"/>
                  </p:cNvSpPr>
                  <p:nvPr/>
                </p:nvSpPr>
                <p:spPr bwMode="auto">
                  <a:xfrm rot="-2700000">
                    <a:off x="5656597" y="1082608"/>
                    <a:ext cx="964489" cy="965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29" name="Oval 1343"/>
                <p:cNvGrpSpPr>
                  <a:grpSpLocks/>
                </p:cNvGrpSpPr>
                <p:nvPr/>
              </p:nvGrpSpPr>
              <p:grpSpPr bwMode="auto">
                <a:xfrm rot="2700000">
                  <a:off x="885537" y="2596980"/>
                  <a:ext cx="1893686" cy="1895428"/>
                  <a:chOff x="5468112" y="902208"/>
                  <a:chExt cx="1359408" cy="1359408"/>
                </a:xfrm>
              </p:grpSpPr>
              <p:pic>
                <p:nvPicPr>
                  <p:cNvPr id="29731" name="Oval 1343"/>
                  <p:cNvPicPr>
                    <a:picLocks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5468112" y="902208"/>
                    <a:ext cx="1359408" cy="1359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32" name="Text Box 36"/>
                  <p:cNvSpPr txBox="1">
                    <a:spLocks noChangeArrowheads="1"/>
                  </p:cNvSpPr>
                  <p:nvPr/>
                </p:nvSpPr>
                <p:spPr bwMode="auto">
                  <a:xfrm rot="-2700000">
                    <a:off x="5710538" y="1120489"/>
                    <a:ext cx="875932" cy="8767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30" name="图片 77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709" name="Group 100"/>
            <p:cNvGrpSpPr>
              <a:grpSpLocks/>
            </p:cNvGrpSpPr>
            <p:nvPr/>
          </p:nvGrpSpPr>
          <p:grpSpPr bwMode="auto">
            <a:xfrm rot="2700000">
              <a:off x="1056" y="1542"/>
              <a:ext cx="3648" cy="860"/>
              <a:chOff x="876" y="1484"/>
              <a:chExt cx="4008" cy="944"/>
            </a:xfrm>
          </p:grpSpPr>
          <p:grpSp>
            <p:nvGrpSpPr>
              <p:cNvPr id="29710" name="组合 66"/>
              <p:cNvGrpSpPr>
                <a:grpSpLocks/>
              </p:cNvGrpSpPr>
              <p:nvPr/>
            </p:nvGrpSpPr>
            <p:grpSpPr bwMode="auto">
              <a:xfrm>
                <a:off x="876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19" name="Oval 1343"/>
                <p:cNvGrpSpPr>
                  <a:grpSpLocks/>
                </p:cNvGrpSpPr>
                <p:nvPr/>
              </p:nvGrpSpPr>
              <p:grpSpPr bwMode="auto">
                <a:xfrm>
                  <a:off x="880298" y="2557535"/>
                  <a:ext cx="1918586" cy="1918586"/>
                  <a:chOff x="1383792" y="3218688"/>
                  <a:chExt cx="1511808" cy="1511808"/>
                </a:xfrm>
              </p:grpSpPr>
              <p:pic>
                <p:nvPicPr>
                  <p:cNvPr id="29724" name="Oval 1343"/>
                  <p:cNvPicPr>
                    <a:picLocks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1383792" y="3218688"/>
                    <a:ext cx="1511808" cy="1511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25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115" y="3446853"/>
                    <a:ext cx="1059670" cy="10596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20" name="Oval 1343"/>
                <p:cNvGrpSpPr>
                  <a:grpSpLocks/>
                </p:cNvGrpSpPr>
                <p:nvPr/>
              </p:nvGrpSpPr>
              <p:grpSpPr bwMode="auto">
                <a:xfrm>
                  <a:off x="911243" y="2611689"/>
                  <a:ext cx="1879905" cy="1879905"/>
                  <a:chOff x="1408176" y="3261360"/>
                  <a:chExt cx="1481328" cy="1481328"/>
                </a:xfrm>
              </p:grpSpPr>
              <p:pic>
                <p:nvPicPr>
                  <p:cNvPr id="29722" name="Oval 1343"/>
                  <p:cNvPicPr>
                    <a:picLocks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1408176" y="3261360"/>
                    <a:ext cx="1481328" cy="14813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23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1273" y="3498004"/>
                    <a:ext cx="962372" cy="9623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21" name="图片 69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711" name="组合 74"/>
              <p:cNvGrpSpPr>
                <a:grpSpLocks/>
              </p:cNvGrpSpPr>
              <p:nvPr/>
            </p:nvGrpSpPr>
            <p:grpSpPr bwMode="auto">
              <a:xfrm>
                <a:off x="3940" y="1484"/>
                <a:ext cx="944" cy="944"/>
                <a:chOff x="889001" y="2568576"/>
                <a:chExt cx="1901824" cy="1901824"/>
              </a:xfrm>
            </p:grpSpPr>
            <p:grpSp>
              <p:nvGrpSpPr>
                <p:cNvPr id="29712" name="Oval 1343"/>
                <p:cNvGrpSpPr>
                  <a:grpSpLocks/>
                </p:cNvGrpSpPr>
                <p:nvPr/>
              </p:nvGrpSpPr>
              <p:grpSpPr bwMode="auto">
                <a:xfrm>
                  <a:off x="880942" y="2557535"/>
                  <a:ext cx="1918586" cy="1918586"/>
                  <a:chOff x="6248400" y="3218688"/>
                  <a:chExt cx="1511808" cy="1511808"/>
                </a:xfrm>
              </p:grpSpPr>
              <p:pic>
                <p:nvPicPr>
                  <p:cNvPr id="29717" name="Oval 1343"/>
                  <p:cNvPicPr>
                    <a:picLocks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6248400" y="3218688"/>
                    <a:ext cx="1511808" cy="1511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18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74215" y="3446853"/>
                    <a:ext cx="1059670" cy="10596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 sz="16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9713" name="Oval 1343"/>
                <p:cNvGrpSpPr>
                  <a:grpSpLocks/>
                </p:cNvGrpSpPr>
                <p:nvPr/>
              </p:nvGrpSpPr>
              <p:grpSpPr bwMode="auto">
                <a:xfrm>
                  <a:off x="911887" y="2611689"/>
                  <a:ext cx="1879905" cy="1879905"/>
                  <a:chOff x="6272784" y="3261360"/>
                  <a:chExt cx="1481328" cy="1481328"/>
                </a:xfrm>
              </p:grpSpPr>
              <p:pic>
                <p:nvPicPr>
                  <p:cNvPr id="29715" name="Oval 1343"/>
                  <p:cNvPicPr>
                    <a:picLocks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6272784" y="3261360"/>
                    <a:ext cx="1481328" cy="14813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16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35373" y="3498004"/>
                    <a:ext cx="962372" cy="9623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</p:grpSp>
            <p:pic>
              <p:nvPicPr>
                <p:cNvPr id="29714" name="图片 77" descr="图片1.png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958299" y="2638383"/>
                  <a:ext cx="1773789" cy="1785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7227" name="Rectangle 123"/>
          <p:cNvSpPr>
            <a:spLocks noChangeArrowheads="1"/>
          </p:cNvSpPr>
          <p:nvPr/>
        </p:nvSpPr>
        <p:spPr bwMode="auto">
          <a:xfrm>
            <a:off x="9396413" y="5378450"/>
            <a:ext cx="288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" name="Picture 2" descr="LOGO白副本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xit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2" dur="400"/>
                                        <p:tgtEl>
                                          <p:spTgt spid="47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矩形 1"/>
          <p:cNvGrpSpPr>
            <a:grpSpLocks/>
          </p:cNvGrpSpPr>
          <p:nvPr/>
        </p:nvGrpSpPr>
        <p:grpSpPr bwMode="auto">
          <a:xfrm>
            <a:off x="-12700" y="0"/>
            <a:ext cx="9156700" cy="5711825"/>
            <a:chOff x="-8" y="0"/>
            <a:chExt cx="5768" cy="3598"/>
          </a:xfrm>
        </p:grpSpPr>
        <p:pic>
          <p:nvPicPr>
            <p:cNvPr id="31900" name="矩形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" y="0"/>
              <a:ext cx="5768" cy="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901" name="Text Box 3"/>
            <p:cNvSpPr txBox="1">
              <a:spLocks noChangeArrowheads="1"/>
            </p:cNvSpPr>
            <p:nvPr/>
          </p:nvSpPr>
          <p:spPr bwMode="auto">
            <a:xfrm>
              <a:off x="-5" y="3"/>
              <a:ext cx="5760" cy="3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31747" name="图片 2" descr="图片2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b="-84"/>
          <a:stretch>
            <a:fillRect/>
          </a:stretch>
        </p:blipFill>
        <p:spPr bwMode="auto">
          <a:xfrm>
            <a:off x="-7938" y="581025"/>
            <a:ext cx="9144001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片 3" descr="图片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6350"/>
            <a:ext cx="23479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横"/>
          <p:cNvSpPr/>
          <p:nvPr/>
        </p:nvSpPr>
        <p:spPr>
          <a:xfrm>
            <a:off x="-7938" y="625475"/>
            <a:ext cx="9144001" cy="1793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342"/>
          <p:cNvGrpSpPr>
            <a:grpSpLocks/>
          </p:cNvGrpSpPr>
          <p:nvPr/>
        </p:nvGrpSpPr>
        <p:grpSpPr bwMode="auto">
          <a:xfrm>
            <a:off x="825500" y="3467100"/>
            <a:ext cx="442913" cy="574675"/>
            <a:chOff x="721720" y="4495250"/>
            <a:chExt cx="443445" cy="575666"/>
          </a:xfrm>
        </p:grpSpPr>
        <p:sp>
          <p:nvSpPr>
            <p:cNvPr id="208922" name="Rectangle 26"/>
            <p:cNvSpPr>
              <a:spLocks noChangeArrowheads="1"/>
            </p:cNvSpPr>
            <p:nvPr/>
          </p:nvSpPr>
          <p:spPr bwMode="gray">
            <a:xfrm rot="5400000">
              <a:off x="810657" y="4469899"/>
              <a:ext cx="265570" cy="354438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8923" name="Rectangle 27"/>
            <p:cNvSpPr>
              <a:spLocks noChangeArrowheads="1"/>
            </p:cNvSpPr>
            <p:nvPr/>
          </p:nvSpPr>
          <p:spPr bwMode="gray">
            <a:xfrm rot="5400000">
              <a:off x="821790" y="4743420"/>
              <a:ext cx="243306" cy="354438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98" name="Text Box 28"/>
            <p:cNvSpPr txBox="1">
              <a:spLocks noChangeArrowheads="1"/>
            </p:cNvSpPr>
            <p:nvPr/>
          </p:nvSpPr>
          <p:spPr bwMode="gray">
            <a:xfrm>
              <a:off x="721720" y="4765590"/>
              <a:ext cx="443445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31899" name="Text Box 29"/>
            <p:cNvSpPr txBox="1">
              <a:spLocks noChangeArrowheads="1"/>
            </p:cNvSpPr>
            <p:nvPr/>
          </p:nvSpPr>
          <p:spPr bwMode="gray">
            <a:xfrm>
              <a:off x="721720" y="4495250"/>
              <a:ext cx="443445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</a:p>
          </p:txBody>
        </p:sp>
      </p:grp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869950" y="3248025"/>
            <a:ext cx="433388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850900" y="2709863"/>
            <a:ext cx="396875" cy="50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组员</a:t>
            </a:r>
          </a:p>
        </p:txBody>
      </p:sp>
      <p:sp>
        <p:nvSpPr>
          <p:cNvPr id="208967" name="Line 71"/>
          <p:cNvSpPr>
            <a:spLocks noChangeShapeType="1"/>
          </p:cNvSpPr>
          <p:nvPr/>
        </p:nvSpPr>
        <p:spPr bwMode="auto">
          <a:xfrm>
            <a:off x="7754938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85" name="Line 89"/>
          <p:cNvSpPr>
            <a:spLocks noChangeShapeType="1"/>
          </p:cNvSpPr>
          <p:nvPr/>
        </p:nvSpPr>
        <p:spPr bwMode="auto">
          <a:xfrm flipV="1">
            <a:off x="7545388" y="3425825"/>
            <a:ext cx="0" cy="858838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86" name="Text Box 90"/>
          <p:cNvSpPr txBox="1">
            <a:spLocks noChangeArrowheads="1"/>
          </p:cNvSpPr>
          <p:nvPr/>
        </p:nvSpPr>
        <p:spPr bwMode="auto">
          <a:xfrm>
            <a:off x="7773988" y="2632075"/>
            <a:ext cx="396875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发表</a:t>
            </a:r>
          </a:p>
        </p:txBody>
      </p:sp>
      <p:grpSp>
        <p:nvGrpSpPr>
          <p:cNvPr id="4" name="组合 349"/>
          <p:cNvGrpSpPr>
            <a:grpSpLocks/>
          </p:cNvGrpSpPr>
          <p:nvPr/>
        </p:nvGrpSpPr>
        <p:grpSpPr bwMode="auto">
          <a:xfrm>
            <a:off x="6846888" y="3467100"/>
            <a:ext cx="635000" cy="574675"/>
            <a:chOff x="6717224" y="4495250"/>
            <a:chExt cx="634897" cy="575666"/>
          </a:xfrm>
        </p:grpSpPr>
        <p:sp>
          <p:nvSpPr>
            <p:cNvPr id="209040" name="Rectangle 144"/>
            <p:cNvSpPr>
              <a:spLocks noChangeArrowheads="1"/>
            </p:cNvSpPr>
            <p:nvPr/>
          </p:nvSpPr>
          <p:spPr bwMode="gray">
            <a:xfrm rot="5400000">
              <a:off x="6901887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9041" name="Rectangle 145"/>
            <p:cNvSpPr>
              <a:spLocks noChangeArrowheads="1"/>
            </p:cNvSpPr>
            <p:nvPr/>
          </p:nvSpPr>
          <p:spPr bwMode="gray">
            <a:xfrm rot="5400000">
              <a:off x="6913019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94" name="Text Box 146"/>
            <p:cNvSpPr txBox="1">
              <a:spLocks noChangeArrowheads="1"/>
            </p:cNvSpPr>
            <p:nvPr/>
          </p:nvSpPr>
          <p:spPr bwMode="gray">
            <a:xfrm>
              <a:off x="6717224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60</a:t>
              </a:r>
            </a:p>
          </p:txBody>
        </p:sp>
        <p:sp>
          <p:nvSpPr>
            <p:cNvPr id="31895" name="Text Box 147"/>
            <p:cNvSpPr txBox="1">
              <a:spLocks noChangeArrowheads="1"/>
            </p:cNvSpPr>
            <p:nvPr/>
          </p:nvSpPr>
          <p:spPr bwMode="gray">
            <a:xfrm>
              <a:off x="6717224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60</a:t>
              </a:r>
            </a:p>
          </p:txBody>
        </p:sp>
      </p:grpSp>
      <p:sp>
        <p:nvSpPr>
          <p:cNvPr id="209049" name="Line 153"/>
          <p:cNvSpPr>
            <a:spLocks noChangeShapeType="1"/>
          </p:cNvSpPr>
          <p:nvPr/>
        </p:nvSpPr>
        <p:spPr bwMode="auto">
          <a:xfrm flipV="1">
            <a:off x="6938963" y="3246438"/>
            <a:ext cx="431800" cy="1587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37" name="Line 141"/>
          <p:cNvSpPr>
            <a:spLocks noChangeShapeType="1"/>
          </p:cNvSpPr>
          <p:nvPr/>
        </p:nvSpPr>
        <p:spPr bwMode="auto">
          <a:xfrm flipV="1">
            <a:off x="6762750" y="3417888"/>
            <a:ext cx="0" cy="1057275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51" name="Text Box 155"/>
          <p:cNvSpPr txBox="1">
            <a:spLocks noChangeArrowheads="1"/>
          </p:cNvSpPr>
          <p:nvPr/>
        </p:nvSpPr>
        <p:spPr bwMode="auto">
          <a:xfrm>
            <a:off x="6958013" y="2236788"/>
            <a:ext cx="396875" cy="973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标准制定</a:t>
            </a:r>
          </a:p>
        </p:txBody>
      </p:sp>
      <p:sp>
        <p:nvSpPr>
          <p:cNvPr id="209052" name="Text Box 156"/>
          <p:cNvSpPr txBox="1">
            <a:spLocks noChangeArrowheads="1"/>
          </p:cNvSpPr>
          <p:nvPr/>
        </p:nvSpPr>
        <p:spPr bwMode="auto">
          <a:xfrm>
            <a:off x="6351588" y="4497388"/>
            <a:ext cx="10842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资料整理</a:t>
            </a:r>
          </a:p>
        </p:txBody>
      </p:sp>
      <p:grpSp>
        <p:nvGrpSpPr>
          <p:cNvPr id="6" name="组合 343"/>
          <p:cNvGrpSpPr>
            <a:grpSpLocks/>
          </p:cNvGrpSpPr>
          <p:nvPr/>
        </p:nvGrpSpPr>
        <p:grpSpPr bwMode="auto">
          <a:xfrm>
            <a:off x="1563688" y="3467100"/>
            <a:ext cx="635000" cy="574675"/>
            <a:chOff x="1474951" y="4495250"/>
            <a:chExt cx="634897" cy="575666"/>
          </a:xfrm>
        </p:grpSpPr>
        <p:sp>
          <p:nvSpPr>
            <p:cNvPr id="208936" name="Rectangle 40"/>
            <p:cNvSpPr>
              <a:spLocks noChangeArrowheads="1"/>
            </p:cNvSpPr>
            <p:nvPr/>
          </p:nvSpPr>
          <p:spPr bwMode="gray">
            <a:xfrm rot="5400000">
              <a:off x="1659614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8937" name="Rectangle 41"/>
            <p:cNvSpPr>
              <a:spLocks noChangeArrowheads="1"/>
            </p:cNvSpPr>
            <p:nvPr/>
          </p:nvSpPr>
          <p:spPr bwMode="gray">
            <a:xfrm rot="5400000">
              <a:off x="1670746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90" name="Text Box 42"/>
            <p:cNvSpPr txBox="1">
              <a:spLocks noChangeArrowheads="1"/>
            </p:cNvSpPr>
            <p:nvPr/>
          </p:nvSpPr>
          <p:spPr bwMode="gray">
            <a:xfrm>
              <a:off x="1474951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</a:p>
          </p:txBody>
        </p:sp>
        <p:sp>
          <p:nvSpPr>
            <p:cNvPr id="31891" name="Text Box 43"/>
            <p:cNvSpPr txBox="1">
              <a:spLocks noChangeArrowheads="1"/>
            </p:cNvSpPr>
            <p:nvPr/>
          </p:nvSpPr>
          <p:spPr bwMode="gray">
            <a:xfrm>
              <a:off x="1474951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</a:p>
          </p:txBody>
        </p:sp>
      </p:grpSp>
      <p:sp>
        <p:nvSpPr>
          <p:cNvPr id="208945" name="Line 49"/>
          <p:cNvSpPr>
            <a:spLocks noChangeShapeType="1"/>
          </p:cNvSpPr>
          <p:nvPr/>
        </p:nvSpPr>
        <p:spPr bwMode="auto">
          <a:xfrm>
            <a:off x="1658938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46" name="Text Box 50"/>
          <p:cNvSpPr txBox="1">
            <a:spLocks noChangeArrowheads="1"/>
          </p:cNvSpPr>
          <p:nvPr/>
        </p:nvSpPr>
        <p:spPr bwMode="auto">
          <a:xfrm>
            <a:off x="1684338" y="2632075"/>
            <a:ext cx="396875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选题</a:t>
            </a:r>
          </a:p>
        </p:txBody>
      </p:sp>
      <p:grpSp>
        <p:nvGrpSpPr>
          <p:cNvPr id="7" name="组合 344"/>
          <p:cNvGrpSpPr>
            <a:grpSpLocks/>
          </p:cNvGrpSpPr>
          <p:nvPr/>
        </p:nvGrpSpPr>
        <p:grpSpPr bwMode="auto">
          <a:xfrm>
            <a:off x="2332038" y="3467100"/>
            <a:ext cx="635000" cy="574675"/>
            <a:chOff x="2243818" y="4495250"/>
            <a:chExt cx="634897" cy="575666"/>
          </a:xfrm>
        </p:grpSpPr>
        <p:sp>
          <p:nvSpPr>
            <p:cNvPr id="209326" name="Rectangle 430"/>
            <p:cNvSpPr>
              <a:spLocks noChangeArrowheads="1"/>
            </p:cNvSpPr>
            <p:nvPr/>
          </p:nvSpPr>
          <p:spPr bwMode="gray">
            <a:xfrm rot="5400000">
              <a:off x="2428481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9327" name="Rectangle 431"/>
            <p:cNvSpPr>
              <a:spLocks noChangeArrowheads="1"/>
            </p:cNvSpPr>
            <p:nvPr/>
          </p:nvSpPr>
          <p:spPr bwMode="gray">
            <a:xfrm rot="5400000">
              <a:off x="2439613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86" name="Text Box 432"/>
            <p:cNvSpPr txBox="1">
              <a:spLocks noChangeArrowheads="1"/>
            </p:cNvSpPr>
            <p:nvPr/>
          </p:nvSpPr>
          <p:spPr bwMode="gray">
            <a:xfrm>
              <a:off x="2243818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1887" name="Text Box 433"/>
            <p:cNvSpPr txBox="1">
              <a:spLocks noChangeArrowheads="1"/>
            </p:cNvSpPr>
            <p:nvPr/>
          </p:nvSpPr>
          <p:spPr bwMode="gray">
            <a:xfrm>
              <a:off x="2243818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3</a:t>
              </a:r>
            </a:p>
          </p:txBody>
        </p:sp>
      </p:grpSp>
      <p:sp>
        <p:nvSpPr>
          <p:cNvPr id="209335" name="Line 439"/>
          <p:cNvSpPr>
            <a:spLocks noChangeShapeType="1"/>
          </p:cNvSpPr>
          <p:nvPr/>
        </p:nvSpPr>
        <p:spPr bwMode="auto">
          <a:xfrm>
            <a:off x="2441575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336" name="Text Box 440"/>
          <p:cNvSpPr txBox="1">
            <a:spLocks noChangeArrowheads="1"/>
          </p:cNvSpPr>
          <p:nvPr/>
        </p:nvSpPr>
        <p:spPr bwMode="auto">
          <a:xfrm>
            <a:off x="2452688" y="2352675"/>
            <a:ext cx="396875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现状调查</a:t>
            </a:r>
          </a:p>
        </p:txBody>
      </p:sp>
      <p:grpSp>
        <p:nvGrpSpPr>
          <p:cNvPr id="8" name="组合 348"/>
          <p:cNvGrpSpPr>
            <a:grpSpLocks/>
          </p:cNvGrpSpPr>
          <p:nvPr/>
        </p:nvGrpSpPr>
        <p:grpSpPr bwMode="auto">
          <a:xfrm>
            <a:off x="6026150" y="3467100"/>
            <a:ext cx="635000" cy="574675"/>
            <a:chOff x="5901758" y="4495250"/>
            <a:chExt cx="634897" cy="575666"/>
          </a:xfrm>
        </p:grpSpPr>
        <p:sp>
          <p:nvSpPr>
            <p:cNvPr id="208950" name="Rectangle 54"/>
            <p:cNvSpPr>
              <a:spLocks noChangeArrowheads="1"/>
            </p:cNvSpPr>
            <p:nvPr/>
          </p:nvSpPr>
          <p:spPr bwMode="gray">
            <a:xfrm rot="5400000">
              <a:off x="6086421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8951" name="Rectangle 55"/>
            <p:cNvSpPr>
              <a:spLocks noChangeArrowheads="1"/>
            </p:cNvSpPr>
            <p:nvPr/>
          </p:nvSpPr>
          <p:spPr bwMode="gray">
            <a:xfrm rot="5400000">
              <a:off x="6097553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82" name="Text Box 56"/>
            <p:cNvSpPr txBox="1">
              <a:spLocks noChangeArrowheads="1"/>
            </p:cNvSpPr>
            <p:nvPr/>
          </p:nvSpPr>
          <p:spPr bwMode="gray">
            <a:xfrm>
              <a:off x="5901758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90</a:t>
              </a:r>
            </a:p>
          </p:txBody>
        </p:sp>
        <p:sp>
          <p:nvSpPr>
            <p:cNvPr id="31883" name="Text Box 57"/>
            <p:cNvSpPr txBox="1">
              <a:spLocks noChangeArrowheads="1"/>
            </p:cNvSpPr>
            <p:nvPr/>
          </p:nvSpPr>
          <p:spPr bwMode="gray">
            <a:xfrm>
              <a:off x="5901758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90</a:t>
              </a:r>
            </a:p>
          </p:txBody>
        </p:sp>
      </p:grpSp>
      <p:sp>
        <p:nvSpPr>
          <p:cNvPr id="208959" name="Line 63"/>
          <p:cNvSpPr>
            <a:spLocks noChangeShapeType="1"/>
          </p:cNvSpPr>
          <p:nvPr/>
        </p:nvSpPr>
        <p:spPr bwMode="auto">
          <a:xfrm>
            <a:off x="6154738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60" name="Text Box 64"/>
          <p:cNvSpPr txBox="1">
            <a:spLocks noChangeArrowheads="1"/>
          </p:cNvSpPr>
          <p:nvPr/>
        </p:nvSpPr>
        <p:spPr bwMode="auto">
          <a:xfrm>
            <a:off x="6173788" y="2236788"/>
            <a:ext cx="396875" cy="973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效果确认</a:t>
            </a:r>
          </a:p>
        </p:txBody>
      </p:sp>
      <p:sp>
        <p:nvSpPr>
          <p:cNvPr id="208994" name="Line 98"/>
          <p:cNvSpPr>
            <a:spLocks noChangeShapeType="1"/>
          </p:cNvSpPr>
          <p:nvPr/>
        </p:nvSpPr>
        <p:spPr bwMode="auto">
          <a:xfrm>
            <a:off x="5594350" y="1671638"/>
            <a:ext cx="371475" cy="1587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95" name="Line 99"/>
          <p:cNvSpPr>
            <a:spLocks noChangeShapeType="1"/>
          </p:cNvSpPr>
          <p:nvPr/>
        </p:nvSpPr>
        <p:spPr bwMode="auto">
          <a:xfrm>
            <a:off x="5973763" y="1663700"/>
            <a:ext cx="1587" cy="140335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10" name="Freeform 114"/>
          <p:cNvSpPr>
            <a:spLocks/>
          </p:cNvSpPr>
          <p:nvPr/>
        </p:nvSpPr>
        <p:spPr bwMode="auto">
          <a:xfrm>
            <a:off x="5387975" y="2246313"/>
            <a:ext cx="68263" cy="892175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0" y="0"/>
              </a:cxn>
            </a:cxnLst>
            <a:rect l="0" t="0" r="r" b="b"/>
            <a:pathLst>
              <a:path w="1" h="376">
                <a:moveTo>
                  <a:pt x="0" y="376"/>
                </a:move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12" name="Text Box 116"/>
          <p:cNvSpPr txBox="1">
            <a:spLocks noChangeArrowheads="1"/>
          </p:cNvSpPr>
          <p:nvPr/>
        </p:nvSpPr>
        <p:spPr bwMode="auto">
          <a:xfrm flipH="1">
            <a:off x="4783138" y="2281238"/>
            <a:ext cx="3968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要因确认</a:t>
            </a:r>
          </a:p>
        </p:txBody>
      </p:sp>
      <p:sp>
        <p:nvSpPr>
          <p:cNvPr id="209018" name="Line 122"/>
          <p:cNvSpPr>
            <a:spLocks noChangeShapeType="1"/>
          </p:cNvSpPr>
          <p:nvPr/>
        </p:nvSpPr>
        <p:spPr bwMode="auto">
          <a:xfrm flipV="1">
            <a:off x="3052763" y="3417888"/>
            <a:ext cx="0" cy="1057275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345"/>
          <p:cNvGrpSpPr>
            <a:grpSpLocks/>
          </p:cNvGrpSpPr>
          <p:nvPr/>
        </p:nvGrpSpPr>
        <p:grpSpPr bwMode="auto">
          <a:xfrm>
            <a:off x="3113088" y="3467100"/>
            <a:ext cx="635000" cy="574675"/>
            <a:chOff x="3035983" y="4495250"/>
            <a:chExt cx="634897" cy="575666"/>
          </a:xfrm>
        </p:grpSpPr>
        <p:sp>
          <p:nvSpPr>
            <p:cNvPr id="209021" name="Rectangle 125"/>
            <p:cNvSpPr>
              <a:spLocks noChangeArrowheads="1"/>
            </p:cNvSpPr>
            <p:nvPr/>
          </p:nvSpPr>
          <p:spPr bwMode="gray">
            <a:xfrm rot="5400000">
              <a:off x="3220646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9022" name="Rectangle 126"/>
            <p:cNvSpPr>
              <a:spLocks noChangeArrowheads="1"/>
            </p:cNvSpPr>
            <p:nvPr/>
          </p:nvSpPr>
          <p:spPr bwMode="gray">
            <a:xfrm rot="5400000">
              <a:off x="3231778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78" name="Text Box 127"/>
            <p:cNvSpPr txBox="1">
              <a:spLocks noChangeArrowheads="1"/>
            </p:cNvSpPr>
            <p:nvPr/>
          </p:nvSpPr>
          <p:spPr bwMode="gray">
            <a:xfrm>
              <a:off x="3035983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2</a:t>
              </a:r>
            </a:p>
          </p:txBody>
        </p:sp>
        <p:sp>
          <p:nvSpPr>
            <p:cNvPr id="31879" name="Text Box 128"/>
            <p:cNvSpPr txBox="1">
              <a:spLocks noChangeArrowheads="1"/>
            </p:cNvSpPr>
            <p:nvPr/>
          </p:nvSpPr>
          <p:spPr bwMode="gray">
            <a:xfrm>
              <a:off x="3035983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2</a:t>
              </a:r>
            </a:p>
          </p:txBody>
        </p:sp>
      </p:grpSp>
      <p:sp>
        <p:nvSpPr>
          <p:cNvPr id="209030" name="Line 134"/>
          <p:cNvSpPr>
            <a:spLocks noChangeShapeType="1"/>
          </p:cNvSpPr>
          <p:nvPr/>
        </p:nvSpPr>
        <p:spPr bwMode="auto">
          <a:xfrm>
            <a:off x="3233738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32" name="Text Box 136"/>
          <p:cNvSpPr txBox="1">
            <a:spLocks noChangeArrowheads="1"/>
          </p:cNvSpPr>
          <p:nvPr/>
        </p:nvSpPr>
        <p:spPr bwMode="auto">
          <a:xfrm>
            <a:off x="3233738" y="2290763"/>
            <a:ext cx="396875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设定目标</a:t>
            </a:r>
          </a:p>
        </p:txBody>
      </p:sp>
      <p:sp>
        <p:nvSpPr>
          <p:cNvPr id="209338" name="Line 442"/>
          <p:cNvSpPr>
            <a:spLocks noChangeShapeType="1"/>
          </p:cNvSpPr>
          <p:nvPr/>
        </p:nvSpPr>
        <p:spPr bwMode="auto">
          <a:xfrm>
            <a:off x="4772025" y="3248025"/>
            <a:ext cx="43180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8997" name="Line 101"/>
          <p:cNvSpPr>
            <a:spLocks noChangeShapeType="1"/>
          </p:cNvSpPr>
          <p:nvPr/>
        </p:nvSpPr>
        <p:spPr bwMode="auto">
          <a:xfrm>
            <a:off x="4002088" y="3248025"/>
            <a:ext cx="433387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011" name="Text Box 115"/>
          <p:cNvSpPr txBox="1">
            <a:spLocks noChangeArrowheads="1"/>
          </p:cNvSpPr>
          <p:nvPr/>
        </p:nvSpPr>
        <p:spPr bwMode="auto">
          <a:xfrm>
            <a:off x="4024313" y="2281238"/>
            <a:ext cx="396875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原因分析</a:t>
            </a:r>
          </a:p>
        </p:txBody>
      </p:sp>
      <p:sp>
        <p:nvSpPr>
          <p:cNvPr id="209009" name="Line 113"/>
          <p:cNvSpPr>
            <a:spLocks noChangeShapeType="1"/>
          </p:cNvSpPr>
          <p:nvPr/>
        </p:nvSpPr>
        <p:spPr bwMode="auto">
          <a:xfrm flipV="1">
            <a:off x="3844925" y="3417888"/>
            <a:ext cx="0" cy="860425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351"/>
          <p:cNvGrpSpPr>
            <a:grpSpLocks/>
          </p:cNvGrpSpPr>
          <p:nvPr/>
        </p:nvGrpSpPr>
        <p:grpSpPr bwMode="auto">
          <a:xfrm>
            <a:off x="3903663" y="3467100"/>
            <a:ext cx="635000" cy="574675"/>
            <a:chOff x="3874747" y="4495250"/>
            <a:chExt cx="634897" cy="575666"/>
          </a:xfrm>
        </p:grpSpPr>
        <p:sp>
          <p:nvSpPr>
            <p:cNvPr id="209342" name="Rectangle 446"/>
            <p:cNvSpPr>
              <a:spLocks noChangeArrowheads="1"/>
            </p:cNvSpPr>
            <p:nvPr/>
          </p:nvSpPr>
          <p:spPr bwMode="gray">
            <a:xfrm rot="5400000">
              <a:off x="4059410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9343" name="Rectangle 447"/>
            <p:cNvSpPr>
              <a:spLocks noChangeArrowheads="1"/>
            </p:cNvSpPr>
            <p:nvPr/>
          </p:nvSpPr>
          <p:spPr bwMode="gray">
            <a:xfrm rot="5400000">
              <a:off x="4070542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74" name="Text Box 448"/>
            <p:cNvSpPr txBox="1">
              <a:spLocks noChangeArrowheads="1"/>
            </p:cNvSpPr>
            <p:nvPr/>
          </p:nvSpPr>
          <p:spPr bwMode="gray">
            <a:xfrm>
              <a:off x="3874747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5</a:t>
              </a:r>
            </a:p>
          </p:txBody>
        </p:sp>
        <p:sp>
          <p:nvSpPr>
            <p:cNvPr id="31875" name="Text Box 449"/>
            <p:cNvSpPr txBox="1">
              <a:spLocks noChangeArrowheads="1"/>
            </p:cNvSpPr>
            <p:nvPr/>
          </p:nvSpPr>
          <p:spPr bwMode="gray">
            <a:xfrm>
              <a:off x="3874747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5</a:t>
              </a:r>
            </a:p>
          </p:txBody>
        </p:sp>
      </p:grpSp>
      <p:sp>
        <p:nvSpPr>
          <p:cNvPr id="209362" name="Line 466"/>
          <p:cNvSpPr>
            <a:spLocks noChangeShapeType="1"/>
          </p:cNvSpPr>
          <p:nvPr/>
        </p:nvSpPr>
        <p:spPr bwMode="auto">
          <a:xfrm flipV="1">
            <a:off x="4841875" y="1662113"/>
            <a:ext cx="395288" cy="1587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363" name="Text Box 467"/>
          <p:cNvSpPr txBox="1">
            <a:spLocks noChangeArrowheads="1"/>
          </p:cNvSpPr>
          <p:nvPr/>
        </p:nvSpPr>
        <p:spPr bwMode="auto">
          <a:xfrm>
            <a:off x="5895975" y="1841500"/>
            <a:ext cx="9794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对策实施</a:t>
            </a:r>
          </a:p>
        </p:txBody>
      </p:sp>
      <p:sp>
        <p:nvSpPr>
          <p:cNvPr id="209382" name="Text Box 486"/>
          <p:cNvSpPr txBox="1">
            <a:spLocks noChangeArrowheads="1"/>
          </p:cNvSpPr>
          <p:nvPr/>
        </p:nvSpPr>
        <p:spPr bwMode="auto">
          <a:xfrm>
            <a:off x="2351088" y="4497388"/>
            <a:ext cx="1387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目标分析</a:t>
            </a:r>
          </a:p>
        </p:txBody>
      </p:sp>
      <p:grpSp>
        <p:nvGrpSpPr>
          <p:cNvPr id="11" name="组合 347"/>
          <p:cNvGrpSpPr>
            <a:grpSpLocks/>
          </p:cNvGrpSpPr>
          <p:nvPr/>
        </p:nvGrpSpPr>
        <p:grpSpPr bwMode="auto">
          <a:xfrm>
            <a:off x="4662488" y="3467100"/>
            <a:ext cx="635000" cy="574675"/>
            <a:chOff x="4573716" y="4495250"/>
            <a:chExt cx="634897" cy="575666"/>
          </a:xfrm>
        </p:grpSpPr>
        <p:sp>
          <p:nvSpPr>
            <p:cNvPr id="209385" name="Rectangle 489"/>
            <p:cNvSpPr>
              <a:spLocks noChangeArrowheads="1"/>
            </p:cNvSpPr>
            <p:nvPr/>
          </p:nvSpPr>
          <p:spPr bwMode="gray">
            <a:xfrm rot="5400000">
              <a:off x="4758379" y="4469347"/>
              <a:ext cx="265570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209386" name="Rectangle 490"/>
            <p:cNvSpPr>
              <a:spLocks noChangeArrowheads="1"/>
            </p:cNvSpPr>
            <p:nvPr/>
          </p:nvSpPr>
          <p:spPr bwMode="gray">
            <a:xfrm rot="5400000">
              <a:off x="4769511" y="4742868"/>
              <a:ext cx="24330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微软雅黑" pitchFamily="34" charset="-122"/>
              </a:endParaRPr>
            </a:p>
          </p:txBody>
        </p:sp>
        <p:sp>
          <p:nvSpPr>
            <p:cNvPr id="31870" name="Text Box 491"/>
            <p:cNvSpPr txBox="1">
              <a:spLocks noChangeArrowheads="1"/>
            </p:cNvSpPr>
            <p:nvPr/>
          </p:nvSpPr>
          <p:spPr bwMode="gray">
            <a:xfrm>
              <a:off x="4573716" y="4765590"/>
              <a:ext cx="634897" cy="305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21</a:t>
              </a:r>
            </a:p>
          </p:txBody>
        </p:sp>
        <p:sp>
          <p:nvSpPr>
            <p:cNvPr id="31871" name="Text Box 492"/>
            <p:cNvSpPr txBox="1">
              <a:spLocks noChangeArrowheads="1"/>
            </p:cNvSpPr>
            <p:nvPr/>
          </p:nvSpPr>
          <p:spPr bwMode="gray">
            <a:xfrm>
              <a:off x="4573716" y="4495250"/>
              <a:ext cx="634897" cy="305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21</a:t>
              </a:r>
            </a:p>
          </p:txBody>
        </p:sp>
      </p:grpSp>
      <p:sp>
        <p:nvSpPr>
          <p:cNvPr id="209389" name="Text Box 493"/>
          <p:cNvSpPr txBox="1">
            <a:spLocks noChangeArrowheads="1"/>
          </p:cNvSpPr>
          <p:nvPr/>
        </p:nvSpPr>
        <p:spPr bwMode="auto">
          <a:xfrm>
            <a:off x="3779838" y="1841500"/>
            <a:ext cx="1117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40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制定对策</a:t>
            </a:r>
          </a:p>
        </p:txBody>
      </p:sp>
      <p:sp>
        <p:nvSpPr>
          <p:cNvPr id="209391" name="Line 495"/>
          <p:cNvSpPr>
            <a:spLocks noChangeShapeType="1"/>
          </p:cNvSpPr>
          <p:nvPr/>
        </p:nvSpPr>
        <p:spPr bwMode="auto">
          <a:xfrm>
            <a:off x="4841875" y="2236788"/>
            <a:ext cx="557213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 type="non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392" name="Freeform 496"/>
          <p:cNvSpPr>
            <a:spLocks/>
          </p:cNvSpPr>
          <p:nvPr/>
        </p:nvSpPr>
        <p:spPr bwMode="auto">
          <a:xfrm>
            <a:off x="4851400" y="1670050"/>
            <a:ext cx="0" cy="53975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0" y="0"/>
              </a:cxn>
            </a:cxnLst>
            <a:rect l="0" t="0" r="r" b="b"/>
            <a:pathLst>
              <a:path w="1" h="376">
                <a:moveTo>
                  <a:pt x="0" y="376"/>
                </a:move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2">
                <a:lumMod val="10000"/>
                <a:alpha val="7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350"/>
          <p:cNvGrpSpPr>
            <a:grpSpLocks/>
          </p:cNvGrpSpPr>
          <p:nvPr/>
        </p:nvGrpSpPr>
        <p:grpSpPr bwMode="auto">
          <a:xfrm>
            <a:off x="6069013" y="1273175"/>
            <a:ext cx="635000" cy="561975"/>
            <a:chOff x="5831862" y="2563078"/>
            <a:chExt cx="634897" cy="562345"/>
          </a:xfrm>
        </p:grpSpPr>
        <p:sp>
          <p:nvSpPr>
            <p:cNvPr id="209394" name="Rectangle 498"/>
            <p:cNvSpPr>
              <a:spLocks noChangeArrowheads="1"/>
            </p:cNvSpPr>
            <p:nvPr/>
          </p:nvSpPr>
          <p:spPr bwMode="gray">
            <a:xfrm rot="5400000">
              <a:off x="6016666" y="2521128"/>
              <a:ext cx="265288" cy="355542"/>
            </a:xfrm>
            <a:prstGeom prst="rect">
              <a:avLst/>
            </a:prstGeom>
            <a:solidFill>
              <a:srgbClr val="C2B48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9395" name="Rectangle 499"/>
            <p:cNvSpPr>
              <a:spLocks noChangeArrowheads="1"/>
            </p:cNvSpPr>
            <p:nvPr/>
          </p:nvSpPr>
          <p:spPr bwMode="gray">
            <a:xfrm rot="5400000">
              <a:off x="6026992" y="2795153"/>
              <a:ext cx="244636" cy="355542"/>
            </a:xfrm>
            <a:prstGeom prst="rect">
              <a:avLst/>
            </a:prstGeom>
            <a:solidFill>
              <a:srgbClr val="17375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866" name="Text Box 500"/>
            <p:cNvSpPr txBox="1">
              <a:spLocks noChangeArrowheads="1"/>
            </p:cNvSpPr>
            <p:nvPr/>
          </p:nvSpPr>
          <p:spPr bwMode="gray">
            <a:xfrm>
              <a:off x="5831862" y="2820422"/>
              <a:ext cx="634897" cy="305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</a:t>
              </a:r>
            </a:p>
          </p:txBody>
        </p:sp>
        <p:sp>
          <p:nvSpPr>
            <p:cNvPr id="31867" name="Text Box 501"/>
            <p:cNvSpPr txBox="1">
              <a:spLocks noChangeArrowheads="1"/>
            </p:cNvSpPr>
            <p:nvPr/>
          </p:nvSpPr>
          <p:spPr bwMode="gray">
            <a:xfrm>
              <a:off x="5831862" y="2563078"/>
              <a:ext cx="634897" cy="3050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20</a:t>
              </a:r>
            </a:p>
          </p:txBody>
        </p:sp>
      </p:grpSp>
      <p:grpSp>
        <p:nvGrpSpPr>
          <p:cNvPr id="13" name="组合 321"/>
          <p:cNvGrpSpPr>
            <a:grpSpLocks/>
          </p:cNvGrpSpPr>
          <p:nvPr/>
        </p:nvGrpSpPr>
        <p:grpSpPr bwMode="auto">
          <a:xfrm>
            <a:off x="485775" y="3067050"/>
            <a:ext cx="420688" cy="360363"/>
            <a:chOff x="516779" y="4026659"/>
            <a:chExt cx="420838" cy="360000"/>
          </a:xfrm>
        </p:grpSpPr>
        <p:grpSp>
          <p:nvGrpSpPr>
            <p:cNvPr id="31860" name="Group 31"/>
            <p:cNvGrpSpPr>
              <a:grpSpLocks/>
            </p:cNvGrpSpPr>
            <p:nvPr/>
          </p:nvGrpSpPr>
          <p:grpSpPr bwMode="auto">
            <a:xfrm>
              <a:off x="547198" y="4026659"/>
              <a:ext cx="360000" cy="360000"/>
              <a:chOff x="2016" y="1920"/>
              <a:chExt cx="1680" cy="1680"/>
            </a:xfrm>
          </p:grpSpPr>
          <p:sp>
            <p:nvSpPr>
              <p:cNvPr id="208928" name="Oval 32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2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63" name="Freeform 3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61" name="Text Box 34"/>
            <p:cNvSpPr txBox="1">
              <a:spLocks noChangeArrowheads="1"/>
            </p:cNvSpPr>
            <p:nvPr/>
          </p:nvSpPr>
          <p:spPr bwMode="gray">
            <a:xfrm>
              <a:off x="516779" y="4063135"/>
              <a:ext cx="420838" cy="30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</a:t>
              </a:r>
            </a:p>
          </p:txBody>
        </p:sp>
      </p:grpSp>
      <p:grpSp>
        <p:nvGrpSpPr>
          <p:cNvPr id="15" name="组合 322"/>
          <p:cNvGrpSpPr>
            <a:grpSpLocks/>
          </p:cNvGrpSpPr>
          <p:nvPr/>
        </p:nvGrpSpPr>
        <p:grpSpPr bwMode="auto">
          <a:xfrm>
            <a:off x="1295400" y="3067050"/>
            <a:ext cx="373063" cy="360363"/>
            <a:chOff x="1269579" y="4026659"/>
            <a:chExt cx="372784" cy="360000"/>
          </a:xfrm>
        </p:grpSpPr>
        <p:grpSp>
          <p:nvGrpSpPr>
            <p:cNvPr id="31856" name="Group 45"/>
            <p:cNvGrpSpPr>
              <a:grpSpLocks/>
            </p:cNvGrpSpPr>
            <p:nvPr/>
          </p:nvGrpSpPr>
          <p:grpSpPr bwMode="auto">
            <a:xfrm>
              <a:off x="1275971" y="4026659"/>
              <a:ext cx="360000" cy="360000"/>
              <a:chOff x="2016" y="1920"/>
              <a:chExt cx="1680" cy="1680"/>
            </a:xfrm>
          </p:grpSpPr>
          <p:sp>
            <p:nvSpPr>
              <p:cNvPr id="208942" name="Oval 4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59" name="Freeform 4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57" name="Text Box 48"/>
            <p:cNvSpPr txBox="1">
              <a:spLocks noChangeArrowheads="1"/>
            </p:cNvSpPr>
            <p:nvPr/>
          </p:nvSpPr>
          <p:spPr bwMode="gray">
            <a:xfrm>
              <a:off x="1269579" y="4063135"/>
              <a:ext cx="372784" cy="30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17" name="组合 323"/>
          <p:cNvGrpSpPr>
            <a:grpSpLocks/>
          </p:cNvGrpSpPr>
          <p:nvPr/>
        </p:nvGrpSpPr>
        <p:grpSpPr bwMode="auto">
          <a:xfrm>
            <a:off x="2068513" y="3067050"/>
            <a:ext cx="390525" cy="360363"/>
            <a:chOff x="2003870" y="4026659"/>
            <a:chExt cx="390259" cy="360000"/>
          </a:xfrm>
        </p:grpSpPr>
        <p:grpSp>
          <p:nvGrpSpPr>
            <p:cNvPr id="31852" name="Group 435"/>
            <p:cNvGrpSpPr>
              <a:grpSpLocks/>
            </p:cNvGrpSpPr>
            <p:nvPr/>
          </p:nvGrpSpPr>
          <p:grpSpPr bwMode="auto">
            <a:xfrm>
              <a:off x="2018999" y="4026659"/>
              <a:ext cx="360000" cy="360000"/>
              <a:chOff x="2016" y="1920"/>
              <a:chExt cx="1680" cy="1680"/>
            </a:xfrm>
          </p:grpSpPr>
          <p:sp>
            <p:nvSpPr>
              <p:cNvPr id="209332" name="Oval 436"/>
              <p:cNvSpPr>
                <a:spLocks noChangeArrowheads="1"/>
              </p:cNvSpPr>
              <p:nvPr/>
            </p:nvSpPr>
            <p:spPr bwMode="gray">
              <a:xfrm>
                <a:off x="2019" y="1920"/>
                <a:ext cx="1666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55" name="Freeform 43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53" name="Text Box 438"/>
            <p:cNvSpPr txBox="1">
              <a:spLocks noChangeArrowheads="1"/>
            </p:cNvSpPr>
            <p:nvPr/>
          </p:nvSpPr>
          <p:spPr bwMode="gray">
            <a:xfrm>
              <a:off x="2003870" y="4063135"/>
              <a:ext cx="390259" cy="30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3</a:t>
              </a:r>
            </a:p>
          </p:txBody>
        </p:sp>
      </p:grpSp>
      <p:grpSp>
        <p:nvGrpSpPr>
          <p:cNvPr id="19" name="组合 324"/>
          <p:cNvGrpSpPr>
            <a:grpSpLocks/>
          </p:cNvGrpSpPr>
          <p:nvPr/>
        </p:nvGrpSpPr>
        <p:grpSpPr bwMode="auto">
          <a:xfrm>
            <a:off x="2860675" y="3067050"/>
            <a:ext cx="384175" cy="360363"/>
            <a:chOff x="2795774" y="4035396"/>
            <a:chExt cx="384434" cy="360000"/>
          </a:xfrm>
        </p:grpSpPr>
        <p:grpSp>
          <p:nvGrpSpPr>
            <p:cNvPr id="31848" name="Group 130"/>
            <p:cNvGrpSpPr>
              <a:grpSpLocks/>
            </p:cNvGrpSpPr>
            <p:nvPr/>
          </p:nvGrpSpPr>
          <p:grpSpPr bwMode="auto">
            <a:xfrm>
              <a:off x="2807991" y="4035396"/>
              <a:ext cx="360000" cy="360000"/>
              <a:chOff x="2016" y="1920"/>
              <a:chExt cx="1680" cy="1680"/>
            </a:xfrm>
          </p:grpSpPr>
          <p:sp>
            <p:nvSpPr>
              <p:cNvPr id="209027" name="Oval 131"/>
              <p:cNvSpPr>
                <a:spLocks noChangeArrowheads="1"/>
              </p:cNvSpPr>
              <p:nvPr/>
            </p:nvSpPr>
            <p:spPr bwMode="gray">
              <a:xfrm>
                <a:off x="2018" y="1920"/>
                <a:ext cx="1675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51" name="Freeform 13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49" name="Text Box 133"/>
            <p:cNvSpPr txBox="1">
              <a:spLocks noChangeArrowheads="1"/>
            </p:cNvSpPr>
            <p:nvPr/>
          </p:nvSpPr>
          <p:spPr bwMode="gray">
            <a:xfrm>
              <a:off x="2795774" y="4062356"/>
              <a:ext cx="384434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4</a:t>
              </a:r>
            </a:p>
          </p:txBody>
        </p:sp>
      </p:grpSp>
      <p:grpSp>
        <p:nvGrpSpPr>
          <p:cNvPr id="21" name="组合 325"/>
          <p:cNvGrpSpPr>
            <a:grpSpLocks/>
          </p:cNvGrpSpPr>
          <p:nvPr/>
        </p:nvGrpSpPr>
        <p:grpSpPr bwMode="auto">
          <a:xfrm>
            <a:off x="3663950" y="3067050"/>
            <a:ext cx="360363" cy="360363"/>
            <a:chOff x="3595738" y="4035396"/>
            <a:chExt cx="360000" cy="360000"/>
          </a:xfrm>
        </p:grpSpPr>
        <p:grpSp>
          <p:nvGrpSpPr>
            <p:cNvPr id="31844" name="Group 93"/>
            <p:cNvGrpSpPr>
              <a:grpSpLocks/>
            </p:cNvGrpSpPr>
            <p:nvPr/>
          </p:nvGrpSpPr>
          <p:grpSpPr bwMode="auto">
            <a:xfrm>
              <a:off x="3595738" y="4035396"/>
              <a:ext cx="360000" cy="360000"/>
              <a:chOff x="2016" y="1920"/>
              <a:chExt cx="1680" cy="1680"/>
            </a:xfrm>
          </p:grpSpPr>
          <p:sp>
            <p:nvSpPr>
              <p:cNvPr id="208990" name="Oval 9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47" name="Freeform 9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45" name="Text Box 96"/>
            <p:cNvSpPr txBox="1">
              <a:spLocks noChangeArrowheads="1"/>
            </p:cNvSpPr>
            <p:nvPr/>
          </p:nvSpPr>
          <p:spPr bwMode="gray">
            <a:xfrm>
              <a:off x="3606839" y="4062356"/>
              <a:ext cx="337798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6</a:t>
              </a:r>
            </a:p>
          </p:txBody>
        </p:sp>
      </p:grpSp>
      <p:grpSp>
        <p:nvGrpSpPr>
          <p:cNvPr id="23" name="组合 326"/>
          <p:cNvGrpSpPr>
            <a:grpSpLocks/>
          </p:cNvGrpSpPr>
          <p:nvPr/>
        </p:nvGrpSpPr>
        <p:grpSpPr bwMode="auto">
          <a:xfrm>
            <a:off x="3663950" y="4291013"/>
            <a:ext cx="360363" cy="360362"/>
            <a:chOff x="3603735" y="5223645"/>
            <a:chExt cx="360000" cy="360000"/>
          </a:xfrm>
        </p:grpSpPr>
        <p:grpSp>
          <p:nvGrpSpPr>
            <p:cNvPr id="31840" name="Group 109"/>
            <p:cNvGrpSpPr>
              <a:grpSpLocks/>
            </p:cNvGrpSpPr>
            <p:nvPr/>
          </p:nvGrpSpPr>
          <p:grpSpPr bwMode="auto">
            <a:xfrm>
              <a:off x="3603735" y="5223645"/>
              <a:ext cx="360000" cy="360000"/>
              <a:chOff x="2016" y="1920"/>
              <a:chExt cx="1680" cy="1680"/>
            </a:xfrm>
          </p:grpSpPr>
          <p:sp>
            <p:nvSpPr>
              <p:cNvPr id="209006" name="Oval 1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43" name="Freeform 1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41" name="Text Box 112"/>
            <p:cNvSpPr txBox="1">
              <a:spLocks noChangeArrowheads="1"/>
            </p:cNvSpPr>
            <p:nvPr/>
          </p:nvSpPr>
          <p:spPr bwMode="gray">
            <a:xfrm>
              <a:off x="3614836" y="5249019"/>
              <a:ext cx="337798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5</a:t>
              </a:r>
            </a:p>
          </p:txBody>
        </p:sp>
      </p:grpSp>
      <p:grpSp>
        <p:nvGrpSpPr>
          <p:cNvPr id="25" name="组合 327"/>
          <p:cNvGrpSpPr>
            <a:grpSpLocks/>
          </p:cNvGrpSpPr>
          <p:nvPr/>
        </p:nvGrpSpPr>
        <p:grpSpPr bwMode="auto">
          <a:xfrm>
            <a:off x="4427538" y="3067050"/>
            <a:ext cx="360362" cy="360363"/>
            <a:chOff x="4362675" y="4035396"/>
            <a:chExt cx="360000" cy="360000"/>
          </a:xfrm>
        </p:grpSpPr>
        <p:grpSp>
          <p:nvGrpSpPr>
            <p:cNvPr id="31836" name="Group 451"/>
            <p:cNvGrpSpPr>
              <a:grpSpLocks/>
            </p:cNvGrpSpPr>
            <p:nvPr/>
          </p:nvGrpSpPr>
          <p:grpSpPr bwMode="auto">
            <a:xfrm>
              <a:off x="4362675" y="4035396"/>
              <a:ext cx="360000" cy="360000"/>
              <a:chOff x="2016" y="1920"/>
              <a:chExt cx="1680" cy="1680"/>
            </a:xfrm>
          </p:grpSpPr>
          <p:sp>
            <p:nvSpPr>
              <p:cNvPr id="209348" name="Oval 45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39" name="Freeform 45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37" name="Text Box 454"/>
            <p:cNvSpPr txBox="1">
              <a:spLocks noChangeArrowheads="1"/>
            </p:cNvSpPr>
            <p:nvPr/>
          </p:nvSpPr>
          <p:spPr bwMode="gray">
            <a:xfrm>
              <a:off x="4365847" y="4062356"/>
              <a:ext cx="353656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7</a:t>
              </a:r>
            </a:p>
          </p:txBody>
        </p:sp>
      </p:grpSp>
      <p:grpSp>
        <p:nvGrpSpPr>
          <p:cNvPr id="27" name="组合 328"/>
          <p:cNvGrpSpPr>
            <a:grpSpLocks/>
          </p:cNvGrpSpPr>
          <p:nvPr/>
        </p:nvGrpSpPr>
        <p:grpSpPr bwMode="auto">
          <a:xfrm>
            <a:off x="5200650" y="3067050"/>
            <a:ext cx="360363" cy="360363"/>
            <a:chOff x="5136532" y="4000448"/>
            <a:chExt cx="360000" cy="360000"/>
          </a:xfrm>
        </p:grpSpPr>
        <p:grpSp>
          <p:nvGrpSpPr>
            <p:cNvPr id="31832" name="Group 456"/>
            <p:cNvGrpSpPr>
              <a:grpSpLocks/>
            </p:cNvGrpSpPr>
            <p:nvPr/>
          </p:nvGrpSpPr>
          <p:grpSpPr bwMode="auto">
            <a:xfrm>
              <a:off x="5136532" y="4000448"/>
              <a:ext cx="360000" cy="360000"/>
              <a:chOff x="2016" y="1920"/>
              <a:chExt cx="1680" cy="1680"/>
            </a:xfrm>
          </p:grpSpPr>
          <p:sp>
            <p:nvSpPr>
              <p:cNvPr id="209353" name="Oval 45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35" name="Freeform 45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33" name="Text Box 459"/>
            <p:cNvSpPr txBox="1">
              <a:spLocks noChangeArrowheads="1"/>
            </p:cNvSpPr>
            <p:nvPr/>
          </p:nvSpPr>
          <p:spPr bwMode="gray">
            <a:xfrm>
              <a:off x="5163492" y="4025822"/>
              <a:ext cx="306080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8</a:t>
              </a:r>
            </a:p>
          </p:txBody>
        </p:sp>
      </p:grpSp>
      <p:grpSp>
        <p:nvGrpSpPr>
          <p:cNvPr id="29" name="组合 329"/>
          <p:cNvGrpSpPr>
            <a:grpSpLocks/>
          </p:cNvGrpSpPr>
          <p:nvPr/>
        </p:nvGrpSpPr>
        <p:grpSpPr bwMode="auto">
          <a:xfrm>
            <a:off x="5237163" y="1487488"/>
            <a:ext cx="358775" cy="360362"/>
            <a:chOff x="5143504" y="2777251"/>
            <a:chExt cx="360000" cy="360000"/>
          </a:xfrm>
        </p:grpSpPr>
        <p:grpSp>
          <p:nvGrpSpPr>
            <p:cNvPr id="31828" name="Group 461"/>
            <p:cNvGrpSpPr>
              <a:grpSpLocks/>
            </p:cNvGrpSpPr>
            <p:nvPr/>
          </p:nvGrpSpPr>
          <p:grpSpPr bwMode="auto">
            <a:xfrm>
              <a:off x="5143504" y="2777251"/>
              <a:ext cx="360000" cy="360000"/>
              <a:chOff x="2016" y="1920"/>
              <a:chExt cx="1680" cy="1680"/>
            </a:xfrm>
          </p:grpSpPr>
          <p:sp>
            <p:nvSpPr>
              <p:cNvPr id="209358" name="Oval 46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31" name="Freeform 46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29" name="Text Box 464"/>
            <p:cNvSpPr txBox="1">
              <a:spLocks noChangeArrowheads="1"/>
            </p:cNvSpPr>
            <p:nvPr/>
          </p:nvSpPr>
          <p:spPr bwMode="gray">
            <a:xfrm>
              <a:off x="5164212" y="2802625"/>
              <a:ext cx="318584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9</a:t>
              </a:r>
            </a:p>
          </p:txBody>
        </p:sp>
      </p:grpSp>
      <p:grpSp>
        <p:nvGrpSpPr>
          <p:cNvPr id="31" name="组合 330"/>
          <p:cNvGrpSpPr>
            <a:grpSpLocks/>
          </p:cNvGrpSpPr>
          <p:nvPr/>
        </p:nvGrpSpPr>
        <p:grpSpPr bwMode="auto">
          <a:xfrm>
            <a:off x="5780088" y="3067050"/>
            <a:ext cx="400050" cy="360363"/>
            <a:chOff x="5715008" y="4000448"/>
            <a:chExt cx="399789" cy="360000"/>
          </a:xfrm>
        </p:grpSpPr>
        <p:grpSp>
          <p:nvGrpSpPr>
            <p:cNvPr id="31824" name="Group 59"/>
            <p:cNvGrpSpPr>
              <a:grpSpLocks/>
            </p:cNvGrpSpPr>
            <p:nvPr/>
          </p:nvGrpSpPr>
          <p:grpSpPr bwMode="auto">
            <a:xfrm>
              <a:off x="5734902" y="4000448"/>
              <a:ext cx="360000" cy="360000"/>
              <a:chOff x="2016" y="1920"/>
              <a:chExt cx="1680" cy="1680"/>
            </a:xfrm>
          </p:grpSpPr>
          <p:sp>
            <p:nvSpPr>
              <p:cNvPr id="208956" name="Oval 60"/>
              <p:cNvSpPr>
                <a:spLocks noChangeArrowheads="1"/>
              </p:cNvSpPr>
              <p:nvPr/>
            </p:nvSpPr>
            <p:spPr bwMode="gray">
              <a:xfrm>
                <a:off x="2019" y="1920"/>
                <a:ext cx="1666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27" name="Freeform 6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25" name="Text Box 62"/>
            <p:cNvSpPr txBox="1">
              <a:spLocks noChangeArrowheads="1"/>
            </p:cNvSpPr>
            <p:nvPr/>
          </p:nvSpPr>
          <p:spPr bwMode="gray">
            <a:xfrm>
              <a:off x="5715008" y="4025822"/>
              <a:ext cx="399789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10</a:t>
              </a:r>
            </a:p>
          </p:txBody>
        </p:sp>
      </p:grpSp>
      <p:grpSp>
        <p:nvGrpSpPr>
          <p:cNvPr id="209025" name="组合 331"/>
          <p:cNvGrpSpPr>
            <a:grpSpLocks/>
          </p:cNvGrpSpPr>
          <p:nvPr/>
        </p:nvGrpSpPr>
        <p:grpSpPr bwMode="auto">
          <a:xfrm>
            <a:off x="6543675" y="3067050"/>
            <a:ext cx="438150" cy="360363"/>
            <a:chOff x="6479137" y="4000448"/>
            <a:chExt cx="438312" cy="360000"/>
          </a:xfrm>
        </p:grpSpPr>
        <p:grpSp>
          <p:nvGrpSpPr>
            <p:cNvPr id="31820" name="Group 149"/>
            <p:cNvGrpSpPr>
              <a:grpSpLocks/>
            </p:cNvGrpSpPr>
            <p:nvPr/>
          </p:nvGrpSpPr>
          <p:grpSpPr bwMode="auto">
            <a:xfrm>
              <a:off x="6518293" y="4000448"/>
              <a:ext cx="360000" cy="360000"/>
              <a:chOff x="2016" y="1920"/>
              <a:chExt cx="1680" cy="1680"/>
            </a:xfrm>
          </p:grpSpPr>
          <p:sp>
            <p:nvSpPr>
              <p:cNvPr id="209046" name="Oval 150"/>
              <p:cNvSpPr>
                <a:spLocks noChangeArrowheads="1"/>
              </p:cNvSpPr>
              <p:nvPr/>
            </p:nvSpPr>
            <p:spPr bwMode="gray">
              <a:xfrm>
                <a:off x="2019" y="1920"/>
                <a:ext cx="1675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23" name="Freeform 15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21" name="Text Box 152"/>
            <p:cNvSpPr txBox="1">
              <a:spLocks noChangeArrowheads="1"/>
            </p:cNvSpPr>
            <p:nvPr/>
          </p:nvSpPr>
          <p:spPr bwMode="gray">
            <a:xfrm>
              <a:off x="6479137" y="4025822"/>
              <a:ext cx="438312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11</a:t>
              </a:r>
            </a:p>
          </p:txBody>
        </p:sp>
      </p:grpSp>
      <p:grpSp>
        <p:nvGrpSpPr>
          <p:cNvPr id="209028" name="组合 332"/>
          <p:cNvGrpSpPr>
            <a:grpSpLocks/>
          </p:cNvGrpSpPr>
          <p:nvPr/>
        </p:nvGrpSpPr>
        <p:grpSpPr bwMode="auto">
          <a:xfrm>
            <a:off x="7319963" y="4284663"/>
            <a:ext cx="449262" cy="360362"/>
            <a:chOff x="7245091" y="5217820"/>
            <a:chExt cx="449962" cy="360000"/>
          </a:xfrm>
        </p:grpSpPr>
        <p:grpSp>
          <p:nvGrpSpPr>
            <p:cNvPr id="31816" name="Group 85"/>
            <p:cNvGrpSpPr>
              <a:grpSpLocks/>
            </p:cNvGrpSpPr>
            <p:nvPr/>
          </p:nvGrpSpPr>
          <p:grpSpPr bwMode="auto">
            <a:xfrm>
              <a:off x="7290072" y="5217820"/>
              <a:ext cx="360000" cy="360000"/>
              <a:chOff x="2016" y="1920"/>
              <a:chExt cx="1680" cy="1680"/>
            </a:xfrm>
          </p:grpSpPr>
          <p:sp>
            <p:nvSpPr>
              <p:cNvPr id="208982" name="Oval 86"/>
              <p:cNvSpPr>
                <a:spLocks noChangeArrowheads="1"/>
              </p:cNvSpPr>
              <p:nvPr/>
            </p:nvSpPr>
            <p:spPr bwMode="gray">
              <a:xfrm>
                <a:off x="2014" y="1920"/>
                <a:ext cx="1684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19" name="Freeform 8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17" name="Text Box 88"/>
            <p:cNvSpPr txBox="1">
              <a:spLocks noChangeArrowheads="1"/>
            </p:cNvSpPr>
            <p:nvPr/>
          </p:nvSpPr>
          <p:spPr bwMode="gray">
            <a:xfrm>
              <a:off x="7245091" y="5243194"/>
              <a:ext cx="449962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12</a:t>
              </a:r>
            </a:p>
          </p:txBody>
        </p:sp>
      </p:grpSp>
      <p:grpSp>
        <p:nvGrpSpPr>
          <p:cNvPr id="209031" name="组合 333"/>
          <p:cNvGrpSpPr>
            <a:grpSpLocks/>
          </p:cNvGrpSpPr>
          <p:nvPr/>
        </p:nvGrpSpPr>
        <p:grpSpPr bwMode="auto">
          <a:xfrm>
            <a:off x="7319963" y="3067050"/>
            <a:ext cx="449262" cy="360363"/>
            <a:chOff x="7265310" y="4000448"/>
            <a:chExt cx="449962" cy="360000"/>
          </a:xfrm>
        </p:grpSpPr>
        <p:grpSp>
          <p:nvGrpSpPr>
            <p:cNvPr id="31812" name="Group 67"/>
            <p:cNvGrpSpPr>
              <a:grpSpLocks/>
            </p:cNvGrpSpPr>
            <p:nvPr/>
          </p:nvGrpSpPr>
          <p:grpSpPr bwMode="auto">
            <a:xfrm>
              <a:off x="7310291" y="4000448"/>
              <a:ext cx="360000" cy="360000"/>
              <a:chOff x="2016" y="1920"/>
              <a:chExt cx="1680" cy="1680"/>
            </a:xfrm>
          </p:grpSpPr>
          <p:sp>
            <p:nvSpPr>
              <p:cNvPr id="208964" name="Oval 68"/>
              <p:cNvSpPr>
                <a:spLocks noChangeArrowheads="1"/>
              </p:cNvSpPr>
              <p:nvPr/>
            </p:nvSpPr>
            <p:spPr bwMode="gray">
              <a:xfrm>
                <a:off x="2014" y="1920"/>
                <a:ext cx="1684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815" name="Freeform 6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74 w 1321"/>
                  <a:gd name="T1" fmla="*/ 126 h 712"/>
                  <a:gd name="T2" fmla="*/ 1088 w 1321"/>
                  <a:gd name="T3" fmla="*/ 139 h 712"/>
                  <a:gd name="T4" fmla="*/ 1091 w 1321"/>
                  <a:gd name="T5" fmla="*/ 151 h 712"/>
                  <a:gd name="T6" fmla="*/ 1086 w 1321"/>
                  <a:gd name="T7" fmla="*/ 162 h 712"/>
                  <a:gd name="T8" fmla="*/ 1072 w 1321"/>
                  <a:gd name="T9" fmla="*/ 171 h 712"/>
                  <a:gd name="T10" fmla="*/ 1051 w 1321"/>
                  <a:gd name="T11" fmla="*/ 182 h 712"/>
                  <a:gd name="T12" fmla="*/ 1023 w 1321"/>
                  <a:gd name="T13" fmla="*/ 190 h 712"/>
                  <a:gd name="T14" fmla="*/ 988 w 1321"/>
                  <a:gd name="T15" fmla="*/ 197 h 712"/>
                  <a:gd name="T16" fmla="*/ 948 w 1321"/>
                  <a:gd name="T17" fmla="*/ 204 h 712"/>
                  <a:gd name="T18" fmla="*/ 902 w 1321"/>
                  <a:gd name="T19" fmla="*/ 209 h 712"/>
                  <a:gd name="T20" fmla="*/ 852 w 1321"/>
                  <a:gd name="T21" fmla="*/ 214 h 712"/>
                  <a:gd name="T22" fmla="*/ 799 w 1321"/>
                  <a:gd name="T23" fmla="*/ 216 h 712"/>
                  <a:gd name="T24" fmla="*/ 740 w 1321"/>
                  <a:gd name="T25" fmla="*/ 221 h 712"/>
                  <a:gd name="T26" fmla="*/ 681 w 1321"/>
                  <a:gd name="T27" fmla="*/ 222 h 712"/>
                  <a:gd name="T28" fmla="*/ 657 w 1321"/>
                  <a:gd name="T29" fmla="*/ 223 h 712"/>
                  <a:gd name="T30" fmla="*/ 393 w 1321"/>
                  <a:gd name="T31" fmla="*/ 223 h 712"/>
                  <a:gd name="T32" fmla="*/ 389 w 1321"/>
                  <a:gd name="T33" fmla="*/ 223 h 712"/>
                  <a:gd name="T34" fmla="*/ 337 w 1321"/>
                  <a:gd name="T35" fmla="*/ 222 h 712"/>
                  <a:gd name="T36" fmla="*/ 287 w 1321"/>
                  <a:gd name="T37" fmla="*/ 221 h 712"/>
                  <a:gd name="T38" fmla="*/ 240 w 1321"/>
                  <a:gd name="T39" fmla="*/ 218 h 712"/>
                  <a:gd name="T40" fmla="*/ 195 w 1321"/>
                  <a:gd name="T41" fmla="*/ 215 h 712"/>
                  <a:gd name="T42" fmla="*/ 155 w 1321"/>
                  <a:gd name="T43" fmla="*/ 212 h 712"/>
                  <a:gd name="T44" fmla="*/ 118 w 1321"/>
                  <a:gd name="T45" fmla="*/ 207 h 712"/>
                  <a:gd name="T46" fmla="*/ 82 w 1321"/>
                  <a:gd name="T47" fmla="*/ 203 h 712"/>
                  <a:gd name="T48" fmla="*/ 57 w 1321"/>
                  <a:gd name="T49" fmla="*/ 198 h 712"/>
                  <a:gd name="T50" fmla="*/ 29 w 1321"/>
                  <a:gd name="T51" fmla="*/ 191 h 712"/>
                  <a:gd name="T52" fmla="*/ 18 w 1321"/>
                  <a:gd name="T53" fmla="*/ 183 h 712"/>
                  <a:gd name="T54" fmla="*/ 6 w 1321"/>
                  <a:gd name="T55" fmla="*/ 174 h 712"/>
                  <a:gd name="T56" fmla="*/ 0 w 1321"/>
                  <a:gd name="T57" fmla="*/ 164 h 712"/>
                  <a:gd name="T58" fmla="*/ 0 w 1321"/>
                  <a:gd name="T59" fmla="*/ 163 h 712"/>
                  <a:gd name="T60" fmla="*/ 4 w 1321"/>
                  <a:gd name="T61" fmla="*/ 151 h 712"/>
                  <a:gd name="T62" fmla="*/ 16 w 1321"/>
                  <a:gd name="T63" fmla="*/ 140 h 712"/>
                  <a:gd name="T64" fmla="*/ 41 w 1321"/>
                  <a:gd name="T65" fmla="*/ 116 h 712"/>
                  <a:gd name="T66" fmla="*/ 76 w 1321"/>
                  <a:gd name="T67" fmla="*/ 93 h 712"/>
                  <a:gd name="T68" fmla="*/ 122 w 1321"/>
                  <a:gd name="T69" fmla="*/ 74 h 712"/>
                  <a:gd name="T70" fmla="*/ 169 w 1321"/>
                  <a:gd name="T71" fmla="*/ 54 h 712"/>
                  <a:gd name="T72" fmla="*/ 223 w 1321"/>
                  <a:gd name="T73" fmla="*/ 38 h 712"/>
                  <a:gd name="T74" fmla="*/ 282 w 1321"/>
                  <a:gd name="T75" fmla="*/ 26 h 712"/>
                  <a:gd name="T76" fmla="*/ 342 w 1321"/>
                  <a:gd name="T77" fmla="*/ 14 h 712"/>
                  <a:gd name="T78" fmla="*/ 411 w 1321"/>
                  <a:gd name="T79" fmla="*/ 7 h 712"/>
                  <a:gd name="T80" fmla="*/ 480 w 1321"/>
                  <a:gd name="T81" fmla="*/ 4 h 712"/>
                  <a:gd name="T82" fmla="*/ 551 w 1321"/>
                  <a:gd name="T83" fmla="*/ 0 h 712"/>
                  <a:gd name="T84" fmla="*/ 551 w 1321"/>
                  <a:gd name="T85" fmla="*/ 0 h 712"/>
                  <a:gd name="T86" fmla="*/ 627 w 1321"/>
                  <a:gd name="T87" fmla="*/ 4 h 712"/>
                  <a:gd name="T88" fmla="*/ 700 w 1321"/>
                  <a:gd name="T89" fmla="*/ 7 h 712"/>
                  <a:gd name="T90" fmla="*/ 770 w 1321"/>
                  <a:gd name="T91" fmla="*/ 16 h 712"/>
                  <a:gd name="T92" fmla="*/ 835 w 1321"/>
                  <a:gd name="T93" fmla="*/ 28 h 712"/>
                  <a:gd name="T94" fmla="*/ 894 w 1321"/>
                  <a:gd name="T95" fmla="*/ 43 h 712"/>
                  <a:gd name="T96" fmla="*/ 949 w 1321"/>
                  <a:gd name="T97" fmla="*/ 61 h 712"/>
                  <a:gd name="T98" fmla="*/ 998 w 1321"/>
                  <a:gd name="T99" fmla="*/ 80 h 712"/>
                  <a:gd name="T100" fmla="*/ 1040 w 1321"/>
                  <a:gd name="T101" fmla="*/ 102 h 712"/>
                  <a:gd name="T102" fmla="*/ 1074 w 1321"/>
                  <a:gd name="T103" fmla="*/ 126 h 712"/>
                  <a:gd name="T104" fmla="*/ 1074 w 1321"/>
                  <a:gd name="T105" fmla="*/ 126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13" name="Text Box 70"/>
            <p:cNvSpPr txBox="1">
              <a:spLocks noChangeArrowheads="1"/>
            </p:cNvSpPr>
            <p:nvPr/>
          </p:nvSpPr>
          <p:spPr bwMode="gray">
            <a:xfrm>
              <a:off x="7265310" y="4025822"/>
              <a:ext cx="449962" cy="30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13</a:t>
              </a:r>
            </a:p>
          </p:txBody>
        </p:sp>
      </p:grpSp>
      <p:grpSp>
        <p:nvGrpSpPr>
          <p:cNvPr id="209034" name="组合 334"/>
          <p:cNvGrpSpPr>
            <a:grpSpLocks/>
          </p:cNvGrpSpPr>
          <p:nvPr/>
        </p:nvGrpSpPr>
        <p:grpSpPr bwMode="auto">
          <a:xfrm>
            <a:off x="8186738" y="3032125"/>
            <a:ext cx="442912" cy="431800"/>
            <a:chOff x="8122141" y="3964448"/>
            <a:chExt cx="442681" cy="432000"/>
          </a:xfrm>
        </p:grpSpPr>
        <p:grpSp>
          <p:nvGrpSpPr>
            <p:cNvPr id="31808" name="Group 469"/>
            <p:cNvGrpSpPr>
              <a:grpSpLocks/>
            </p:cNvGrpSpPr>
            <p:nvPr/>
          </p:nvGrpSpPr>
          <p:grpSpPr bwMode="auto">
            <a:xfrm>
              <a:off x="8127481" y="3964448"/>
              <a:ext cx="432000" cy="432000"/>
              <a:chOff x="2016" y="1920"/>
              <a:chExt cx="1680" cy="1680"/>
            </a:xfrm>
          </p:grpSpPr>
          <p:sp>
            <p:nvSpPr>
              <p:cNvPr id="209366" name="Oval 470"/>
              <p:cNvSpPr>
                <a:spLocks noChangeArrowheads="1"/>
              </p:cNvSpPr>
              <p:nvPr/>
            </p:nvSpPr>
            <p:spPr bwMode="gray">
              <a:xfrm>
                <a:off x="2014" y="1920"/>
                <a:ext cx="1685" cy="1680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9367" name="Freeform 471"/>
              <p:cNvSpPr>
                <a:spLocks/>
              </p:cNvSpPr>
              <p:nvPr/>
            </p:nvSpPr>
            <p:spPr bwMode="gray">
              <a:xfrm>
                <a:off x="2205" y="1951"/>
                <a:ext cx="1302" cy="63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31809" name="Text Box 472"/>
            <p:cNvSpPr txBox="1">
              <a:spLocks noChangeArrowheads="1"/>
            </p:cNvSpPr>
            <p:nvPr/>
          </p:nvSpPr>
          <p:spPr bwMode="gray">
            <a:xfrm>
              <a:off x="8122141" y="4026389"/>
              <a:ext cx="442681" cy="304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Calibri" pitchFamily="34" charset="0"/>
                  <a:ea typeface="微软雅黑" pitchFamily="34" charset="-122"/>
                </a:rPr>
                <a:t>14</a:t>
              </a:r>
            </a:p>
          </p:txBody>
        </p:sp>
      </p:grpSp>
      <p:sp>
        <p:nvSpPr>
          <p:cNvPr id="353" name="Line 49"/>
          <p:cNvSpPr>
            <a:spLocks noChangeShapeType="1"/>
          </p:cNvSpPr>
          <p:nvPr/>
        </p:nvSpPr>
        <p:spPr bwMode="auto">
          <a:xfrm>
            <a:off x="3063875" y="4465638"/>
            <a:ext cx="603250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4" name="Line 49"/>
          <p:cNvSpPr>
            <a:spLocks noChangeShapeType="1"/>
          </p:cNvSpPr>
          <p:nvPr/>
        </p:nvSpPr>
        <p:spPr bwMode="auto">
          <a:xfrm>
            <a:off x="6772275" y="4465638"/>
            <a:ext cx="604838" cy="0"/>
          </a:xfrm>
          <a:prstGeom prst="line">
            <a:avLst/>
          </a:prstGeom>
          <a:noFill/>
          <a:ln w="22225">
            <a:solidFill>
              <a:schemeClr val="bg2">
                <a:lumMod val="10000"/>
                <a:alpha val="75000"/>
              </a:schemeClr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807" name="TextBox 15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8163" y="-23813"/>
            <a:ext cx="2365375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2" descr="LOGO白副本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7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33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5">
                                          <p:stCondLst>
                                            <p:cond delay="361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09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7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33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5">
                                          <p:stCondLst>
                                            <p:cond delay="361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09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7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33" decel="50000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5">
                                          <p:stCondLst>
                                            <p:cond delay="361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0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36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33" decel="50000">
                                          <p:stCondLst>
                                            <p:cond delay="267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5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09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1" dur="200"/>
                                        <p:tgtEl>
                                          <p:spTgt spid="2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4" dur="200"/>
                                        <p:tgtEl>
                                          <p:spTgt spid="2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7" dur="200"/>
                                        <p:tgtEl>
                                          <p:spTgt spid="20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0" dur="200"/>
                                        <p:tgtEl>
                                          <p:spTgt spid="20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3" dur="2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6" dur="200"/>
                                        <p:tgtEl>
                                          <p:spTgt spid="20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9" dur="200"/>
                                        <p:tgtEl>
                                          <p:spTgt spid="20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2" dur="200"/>
                                        <p:tgtEl>
                                          <p:spTgt spid="20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5" dur="200"/>
                                        <p:tgtEl>
                                          <p:spTgt spid="20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8" dur="200"/>
                                        <p:tgtEl>
                                          <p:spTgt spid="20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1" dur="200"/>
                                        <p:tgtEl>
                                          <p:spTgt spid="20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4" dur="200"/>
                                        <p:tgtEl>
                                          <p:spTgt spid="20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7" dur="200"/>
                                        <p:tgtEl>
                                          <p:spTgt spid="20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0" dur="200"/>
                                        <p:tgtEl>
                                          <p:spTgt spid="20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3" dur="200"/>
                                        <p:tgtEl>
                                          <p:spTgt spid="20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6" dur="200"/>
                                        <p:tgtEl>
                                          <p:spTgt spid="20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9" dur="200"/>
                                        <p:tgtEl>
                                          <p:spTgt spid="20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2" dur="2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5" dur="200"/>
                                        <p:tgtEl>
                                          <p:spTgt spid="20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8" dur="200"/>
                                        <p:tgtEl>
                                          <p:spTgt spid="20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1" dur="200"/>
                                        <p:tgtEl>
                                          <p:spTgt spid="20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4" dur="200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7" dur="200"/>
                                        <p:tgtEl>
                                          <p:spTgt spid="20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0" dur="200"/>
                                        <p:tgtEl>
                                          <p:spTgt spid="20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3" dur="200"/>
                                        <p:tgtEl>
                                          <p:spTgt spid="20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6" dur="200"/>
                                        <p:tgtEl>
                                          <p:spTgt spid="20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9" dur="200"/>
                                        <p:tgtEl>
                                          <p:spTgt spid="20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2" dur="200"/>
                                        <p:tgtEl>
                                          <p:spTgt spid="20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5" dur="200"/>
                                        <p:tgtEl>
                                          <p:spTgt spid="20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8" dur="200"/>
                                        <p:tgtEl>
                                          <p:spTgt spid="20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2" presetClass="entr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8" dur="200"/>
                                        <p:tgtEl>
                                          <p:spTgt spid="20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1" dur="200"/>
                                        <p:tgtEl>
                                          <p:spTgt spid="20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4" dur="200"/>
                                        <p:tgtEl>
                                          <p:spTgt spid="20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7" dur="200"/>
                                        <p:tgtEl>
                                          <p:spTgt spid="20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2" grpId="0"/>
      <p:bldP spid="208986" grpId="0"/>
      <p:bldP spid="209051" grpId="0"/>
      <p:bldP spid="209052" grpId="0"/>
      <p:bldP spid="208946" grpId="0"/>
      <p:bldP spid="209336" grpId="0"/>
      <p:bldP spid="208960" grpId="0"/>
      <p:bldP spid="209010" grpId="0" animBg="1"/>
      <p:bldP spid="209012" grpId="0"/>
      <p:bldP spid="209032" grpId="0"/>
      <p:bldP spid="209011" grpId="0"/>
      <p:bldP spid="209363" grpId="0"/>
      <p:bldP spid="209382" grpId="0"/>
      <p:bldP spid="209389" grpId="0"/>
      <p:bldP spid="2093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F:\work\江苏移动\素材\未标题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5588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F:\work\江苏移动\素材\未标题-16.png"/>
          <p:cNvPicPr>
            <a:picLocks noChangeAspect="1" noChangeArrowheads="1"/>
          </p:cNvPicPr>
          <p:nvPr/>
        </p:nvPicPr>
        <p:blipFill>
          <a:blip r:embed="rId4" cstate="print"/>
          <a:srcRect t="11111" b="1376"/>
          <a:stretch>
            <a:fillRect/>
          </a:stretch>
        </p:blipFill>
        <p:spPr bwMode="auto">
          <a:xfrm>
            <a:off x="-1588" y="554038"/>
            <a:ext cx="9144001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98"/>
          <p:cNvSpPr txBox="1">
            <a:spLocks noChangeArrowheads="1"/>
          </p:cNvSpPr>
          <p:nvPr/>
        </p:nvSpPr>
        <p:spPr bwMode="auto">
          <a:xfrm>
            <a:off x="6116638" y="360363"/>
            <a:ext cx="284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0" hangingPunct="0"/>
            <a:r>
              <a:rPr lang="en-US" altLang="zh-CN" sz="1600">
                <a:solidFill>
                  <a:schemeClr val="bg1"/>
                </a:solidFill>
                <a:latin typeface="方正大标宋简体" pitchFamily="65" charset="-122"/>
                <a:ea typeface="方正大标宋简体" pitchFamily="65" charset="-122"/>
              </a:rPr>
              <a:t>REASON FOR SUBJECT</a:t>
            </a:r>
            <a:endParaRPr lang="zh-CN" altLang="en-US" sz="1600">
              <a:solidFill>
                <a:schemeClr val="bg1"/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33797" name="TextBox 99"/>
          <p:cNvSpPr txBox="1">
            <a:spLocks noChangeArrowheads="1"/>
          </p:cNvSpPr>
          <p:nvPr/>
        </p:nvSpPr>
        <p:spPr bwMode="auto">
          <a:xfrm>
            <a:off x="7643813" y="53975"/>
            <a:ext cx="1301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zh-CN" altLang="en-US" sz="2200">
                <a:solidFill>
                  <a:schemeClr val="bg1"/>
                </a:solidFill>
                <a:latin typeface="方正大标宋简体" pitchFamily="65" charset="-122"/>
                <a:ea typeface="方正大标宋简体" pitchFamily="65" charset="-122"/>
              </a:rPr>
              <a:t>选题理由</a:t>
            </a:r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9901238" y="5448300"/>
            <a:ext cx="2159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5213" y="4541838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选题理由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43063" y="4138613"/>
            <a:ext cx="1301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defRPr/>
            </a:pPr>
            <a:r>
              <a:rPr lang="zh-CN" alt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活动计划</a:t>
            </a:r>
            <a:endParaRPr lang="zh-CN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方正大标宋简体" pitchFamily="65" charset="-122"/>
              <a:ea typeface="方正大标宋简体" pitchFamily="65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19325" y="3735388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现状调查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95588" y="3332163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确定目标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73438" y="2928938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原因分析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49700" y="2525713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要因确认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25963" y="2122488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对策实施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102225" y="1719263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效果检查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680075" y="1316038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巩固措施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267450" y="912813"/>
            <a:ext cx="24193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总结和进一步打算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88950" y="4945063"/>
            <a:ext cx="1301750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大标宋简体" pitchFamily="65" charset="-122"/>
                <a:ea typeface="方正大标宋简体" pitchFamily="65" charset="-122"/>
              </a:rPr>
              <a:t>小组概况</a:t>
            </a: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-65088" y="1370013"/>
            <a:ext cx="9271001" cy="4008437"/>
          </a:xfrm>
          <a:custGeom>
            <a:avLst/>
            <a:gdLst>
              <a:gd name="T0" fmla="*/ 0 w 886"/>
              <a:gd name="T1" fmla="*/ 2147483647 h 401"/>
              <a:gd name="T2" fmla="*/ 2147483647 w 886"/>
              <a:gd name="T3" fmla="*/ 2147483647 h 401"/>
              <a:gd name="T4" fmla="*/ 2147483647 w 886"/>
              <a:gd name="T5" fmla="*/ 2147483647 h 401"/>
              <a:gd name="T6" fmla="*/ 2147483647 w 886"/>
              <a:gd name="T7" fmla="*/ 2147483647 h 401"/>
              <a:gd name="T8" fmla="*/ 2147483647 w 886"/>
              <a:gd name="T9" fmla="*/ 2147483647 h 401"/>
              <a:gd name="T10" fmla="*/ 2147483647 w 886"/>
              <a:gd name="T11" fmla="*/ 2147483647 h 401"/>
              <a:gd name="T12" fmla="*/ 2147483647 w 886"/>
              <a:gd name="T13" fmla="*/ 2147483647 h 401"/>
              <a:gd name="T14" fmla="*/ 2147483647 w 886"/>
              <a:gd name="T15" fmla="*/ 2147483647 h 401"/>
              <a:gd name="T16" fmla="*/ 2147483647 w 886"/>
              <a:gd name="T17" fmla="*/ 2147483647 h 401"/>
              <a:gd name="T18" fmla="*/ 2147483647 w 886"/>
              <a:gd name="T19" fmla="*/ 2147483647 h 401"/>
              <a:gd name="T20" fmla="*/ 2147483647 w 886"/>
              <a:gd name="T21" fmla="*/ 2147483647 h 401"/>
              <a:gd name="T22" fmla="*/ 2147483647 w 886"/>
              <a:gd name="T23" fmla="*/ 2147483647 h 401"/>
              <a:gd name="T24" fmla="*/ 2147483647 w 886"/>
              <a:gd name="T25" fmla="*/ 2147483647 h 401"/>
              <a:gd name="T26" fmla="*/ 2147483647 w 886"/>
              <a:gd name="T27" fmla="*/ 2147483647 h 401"/>
              <a:gd name="T28" fmla="*/ 2147483647 w 886"/>
              <a:gd name="T29" fmla="*/ 2147483647 h 401"/>
              <a:gd name="T30" fmla="*/ 2147483647 w 886"/>
              <a:gd name="T31" fmla="*/ 2147483647 h 401"/>
              <a:gd name="T32" fmla="*/ 2147483647 w 886"/>
              <a:gd name="T33" fmla="*/ 2147483647 h 401"/>
              <a:gd name="T34" fmla="*/ 2147483647 w 886"/>
              <a:gd name="T35" fmla="*/ 2147483647 h 401"/>
              <a:gd name="T36" fmla="*/ 2147483647 w 886"/>
              <a:gd name="T37" fmla="*/ 2147483647 h 401"/>
              <a:gd name="T38" fmla="*/ 2147483647 w 886"/>
              <a:gd name="T39" fmla="*/ 2147483647 h 401"/>
              <a:gd name="T40" fmla="*/ 2147483647 w 886"/>
              <a:gd name="T41" fmla="*/ 0 h 401"/>
              <a:gd name="T42" fmla="*/ 2147483647 w 886"/>
              <a:gd name="T43" fmla="*/ 0 h 401"/>
              <a:gd name="T44" fmla="*/ 2147483647 w 886"/>
              <a:gd name="T45" fmla="*/ 2147483647 h 401"/>
              <a:gd name="T46" fmla="*/ 2147483647 w 886"/>
              <a:gd name="T47" fmla="*/ 2147483647 h 401"/>
              <a:gd name="T48" fmla="*/ 2147483647 w 886"/>
              <a:gd name="T49" fmla="*/ 2147483647 h 401"/>
              <a:gd name="T50" fmla="*/ 2147483647 w 886"/>
              <a:gd name="T51" fmla="*/ 2147483647 h 401"/>
              <a:gd name="T52" fmla="*/ 2147483647 w 886"/>
              <a:gd name="T53" fmla="*/ 2147483647 h 401"/>
              <a:gd name="T54" fmla="*/ 2147483647 w 886"/>
              <a:gd name="T55" fmla="*/ 2147483647 h 401"/>
              <a:gd name="T56" fmla="*/ 2147483647 w 886"/>
              <a:gd name="T57" fmla="*/ 2147483647 h 401"/>
              <a:gd name="T58" fmla="*/ 2147483647 w 886"/>
              <a:gd name="T59" fmla="*/ 2147483647 h 401"/>
              <a:gd name="T60" fmla="*/ 2147483647 w 886"/>
              <a:gd name="T61" fmla="*/ 2147483647 h 401"/>
              <a:gd name="T62" fmla="*/ 2147483647 w 886"/>
              <a:gd name="T63" fmla="*/ 2147483647 h 401"/>
              <a:gd name="T64" fmla="*/ 2147483647 w 886"/>
              <a:gd name="T65" fmla="*/ 2147483647 h 401"/>
              <a:gd name="T66" fmla="*/ 2147483647 w 886"/>
              <a:gd name="T67" fmla="*/ 2147483647 h 401"/>
              <a:gd name="T68" fmla="*/ 2147483647 w 886"/>
              <a:gd name="T69" fmla="*/ 2147483647 h 401"/>
              <a:gd name="T70" fmla="*/ 2147483647 w 886"/>
              <a:gd name="T71" fmla="*/ 2147483647 h 401"/>
              <a:gd name="T72" fmla="*/ 2147483647 w 886"/>
              <a:gd name="T73" fmla="*/ 2147483647 h 401"/>
              <a:gd name="T74" fmla="*/ 2147483647 w 886"/>
              <a:gd name="T75" fmla="*/ 2147483647 h 401"/>
              <a:gd name="T76" fmla="*/ 2147483647 w 886"/>
              <a:gd name="T77" fmla="*/ 2147483647 h 401"/>
              <a:gd name="T78" fmla="*/ 2147483647 w 886"/>
              <a:gd name="T79" fmla="*/ 2147483647 h 401"/>
              <a:gd name="T80" fmla="*/ 2147483647 w 886"/>
              <a:gd name="T81" fmla="*/ 2147483647 h 401"/>
              <a:gd name="T82" fmla="*/ 2147483647 w 886"/>
              <a:gd name="T83" fmla="*/ 2147483647 h 401"/>
              <a:gd name="T84" fmla="*/ 2147483647 w 886"/>
              <a:gd name="T85" fmla="*/ 2147483647 h 401"/>
              <a:gd name="T86" fmla="*/ 2147483647 w 886"/>
              <a:gd name="T87" fmla="*/ 2147483647 h 401"/>
              <a:gd name="T88" fmla="*/ 2147483647 w 886"/>
              <a:gd name="T89" fmla="*/ 2147483647 h 401"/>
              <a:gd name="T90" fmla="*/ 0 w 886"/>
              <a:gd name="T91" fmla="*/ 2147483647 h 401"/>
              <a:gd name="T92" fmla="*/ 0 w 886"/>
              <a:gd name="T93" fmla="*/ 2147483647 h 4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6"/>
              <a:gd name="T142" fmla="*/ 0 h 401"/>
              <a:gd name="T143" fmla="*/ 886 w 886"/>
              <a:gd name="T144" fmla="*/ 401 h 4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6" h="401">
                <a:moveTo>
                  <a:pt x="0" y="397"/>
                </a:moveTo>
                <a:lnTo>
                  <a:pt x="174" y="397"/>
                </a:lnTo>
                <a:lnTo>
                  <a:pt x="174" y="358"/>
                </a:lnTo>
                <a:lnTo>
                  <a:pt x="230" y="358"/>
                </a:lnTo>
                <a:lnTo>
                  <a:pt x="230" y="318"/>
                </a:lnTo>
                <a:lnTo>
                  <a:pt x="286" y="318"/>
                </a:lnTo>
                <a:lnTo>
                  <a:pt x="286" y="278"/>
                </a:lnTo>
                <a:lnTo>
                  <a:pt x="342" y="278"/>
                </a:lnTo>
                <a:lnTo>
                  <a:pt x="342" y="239"/>
                </a:lnTo>
                <a:lnTo>
                  <a:pt x="399" y="239"/>
                </a:lnTo>
                <a:lnTo>
                  <a:pt x="399" y="199"/>
                </a:lnTo>
                <a:lnTo>
                  <a:pt x="455" y="199"/>
                </a:lnTo>
                <a:lnTo>
                  <a:pt x="455" y="159"/>
                </a:lnTo>
                <a:lnTo>
                  <a:pt x="511" y="159"/>
                </a:lnTo>
                <a:lnTo>
                  <a:pt x="511" y="119"/>
                </a:lnTo>
                <a:lnTo>
                  <a:pt x="567" y="119"/>
                </a:lnTo>
                <a:lnTo>
                  <a:pt x="567" y="80"/>
                </a:lnTo>
                <a:lnTo>
                  <a:pt x="623" y="80"/>
                </a:lnTo>
                <a:lnTo>
                  <a:pt x="623" y="40"/>
                </a:lnTo>
                <a:lnTo>
                  <a:pt x="679" y="40"/>
                </a:lnTo>
                <a:lnTo>
                  <a:pt x="679" y="0"/>
                </a:lnTo>
                <a:lnTo>
                  <a:pt x="886" y="0"/>
                </a:lnTo>
                <a:lnTo>
                  <a:pt x="886" y="4"/>
                </a:lnTo>
                <a:lnTo>
                  <a:pt x="683" y="4"/>
                </a:lnTo>
                <a:lnTo>
                  <a:pt x="683" y="43"/>
                </a:lnTo>
                <a:lnTo>
                  <a:pt x="627" y="43"/>
                </a:lnTo>
                <a:lnTo>
                  <a:pt x="627" y="83"/>
                </a:lnTo>
                <a:lnTo>
                  <a:pt x="570" y="83"/>
                </a:lnTo>
                <a:lnTo>
                  <a:pt x="570" y="123"/>
                </a:lnTo>
                <a:lnTo>
                  <a:pt x="514" y="123"/>
                </a:lnTo>
                <a:lnTo>
                  <a:pt x="514" y="162"/>
                </a:lnTo>
                <a:lnTo>
                  <a:pt x="458" y="162"/>
                </a:lnTo>
                <a:lnTo>
                  <a:pt x="458" y="202"/>
                </a:lnTo>
                <a:lnTo>
                  <a:pt x="402" y="202"/>
                </a:lnTo>
                <a:lnTo>
                  <a:pt x="402" y="242"/>
                </a:lnTo>
                <a:lnTo>
                  <a:pt x="346" y="242"/>
                </a:lnTo>
                <a:lnTo>
                  <a:pt x="346" y="282"/>
                </a:lnTo>
                <a:lnTo>
                  <a:pt x="290" y="282"/>
                </a:lnTo>
                <a:lnTo>
                  <a:pt x="290" y="321"/>
                </a:lnTo>
                <a:lnTo>
                  <a:pt x="233" y="321"/>
                </a:lnTo>
                <a:lnTo>
                  <a:pt x="233" y="361"/>
                </a:lnTo>
                <a:lnTo>
                  <a:pt x="177" y="361"/>
                </a:lnTo>
                <a:lnTo>
                  <a:pt x="177" y="401"/>
                </a:lnTo>
                <a:lnTo>
                  <a:pt x="50" y="401"/>
                </a:lnTo>
                <a:lnTo>
                  <a:pt x="0" y="401"/>
                </a:lnTo>
                <a:lnTo>
                  <a:pt x="0" y="39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21" name="右箭头 20"/>
          <p:cNvSpPr/>
          <p:nvPr/>
        </p:nvSpPr>
        <p:spPr bwMode="auto">
          <a:xfrm>
            <a:off x="7235825" y="1552575"/>
            <a:ext cx="990600" cy="152400"/>
          </a:xfrm>
          <a:prstGeom prst="rightArrow">
            <a:avLst>
              <a:gd name="adj1" fmla="val 41667"/>
              <a:gd name="adj2" fmla="val 120833"/>
            </a:avLst>
          </a:prstGeom>
          <a:solidFill>
            <a:srgbClr val="C00000">
              <a:alpha val="36863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20" name="Picture 2" descr="LOGO白副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work\公司宣传\未标题-1.png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3"/>
          <p:cNvGrpSpPr>
            <a:grpSpLocks/>
          </p:cNvGrpSpPr>
          <p:nvPr/>
        </p:nvGrpSpPr>
        <p:grpSpPr bwMode="auto">
          <a:xfrm>
            <a:off x="177800" y="676275"/>
            <a:ext cx="8788400" cy="4791075"/>
            <a:chOff x="178567" y="676264"/>
            <a:chExt cx="8786870" cy="4791100"/>
          </a:xfrm>
        </p:grpSpPr>
        <p:sp>
          <p:nvSpPr>
            <p:cNvPr id="6" name="矩形 5"/>
            <p:cNvSpPr/>
            <p:nvPr/>
          </p:nvSpPr>
          <p:spPr>
            <a:xfrm>
              <a:off x="215074" y="714364"/>
              <a:ext cx="8713858" cy="4714900"/>
            </a:xfrm>
            <a:prstGeom prst="rect">
              <a:avLst/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半闭框 4"/>
            <p:cNvSpPr/>
            <p:nvPr/>
          </p:nvSpPr>
          <p:spPr>
            <a:xfrm>
              <a:off x="178567" y="676264"/>
              <a:ext cx="230148" cy="230189"/>
            </a:xfrm>
            <a:prstGeom prst="halfFrame">
              <a:avLst>
                <a:gd name="adj1" fmla="val 15555"/>
                <a:gd name="adj2" fmla="val 148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半闭框 6"/>
            <p:cNvSpPr/>
            <p:nvPr/>
          </p:nvSpPr>
          <p:spPr>
            <a:xfrm flipV="1">
              <a:off x="178567" y="5237176"/>
              <a:ext cx="230148" cy="230188"/>
            </a:xfrm>
            <a:prstGeom prst="halfFrame">
              <a:avLst>
                <a:gd name="adj1" fmla="val 15555"/>
                <a:gd name="adj2" fmla="val 148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flipH="1">
              <a:off x="8735290" y="676264"/>
              <a:ext cx="230147" cy="230189"/>
            </a:xfrm>
            <a:prstGeom prst="halfFrame">
              <a:avLst>
                <a:gd name="adj1" fmla="val 15555"/>
                <a:gd name="adj2" fmla="val 148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半闭框 8"/>
            <p:cNvSpPr/>
            <p:nvPr/>
          </p:nvSpPr>
          <p:spPr>
            <a:xfrm flipH="1" flipV="1">
              <a:off x="8735290" y="5237176"/>
              <a:ext cx="230147" cy="230188"/>
            </a:xfrm>
            <a:prstGeom prst="halfFrame">
              <a:avLst>
                <a:gd name="adj1" fmla="val 15555"/>
                <a:gd name="adj2" fmla="val 148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TextBox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700" y="109538"/>
            <a:ext cx="2292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ufo\桌面\Jadason背景2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9525"/>
            <a:ext cx="1924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2593975" y="4978400"/>
            <a:ext cx="6072188" cy="358775"/>
            <a:chOff x="2593976" y="4977775"/>
            <a:chExt cx="6072660" cy="360000"/>
          </a:xfrm>
        </p:grpSpPr>
        <p:grpSp>
          <p:nvGrpSpPr>
            <p:cNvPr id="6191" name="圆角矩形 11"/>
            <p:cNvGrpSpPr>
              <a:grpSpLocks/>
            </p:cNvGrpSpPr>
            <p:nvPr/>
          </p:nvGrpSpPr>
          <p:grpSpPr bwMode="auto">
            <a:xfrm>
              <a:off x="2590801" y="4973697"/>
              <a:ext cx="6084281" cy="373126"/>
              <a:chOff x="2590800" y="4974336"/>
              <a:chExt cx="6083808" cy="371856"/>
            </a:xfrm>
          </p:grpSpPr>
          <p:pic>
            <p:nvPicPr>
              <p:cNvPr id="6193" name="圆角矩形 11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90800" y="4974336"/>
                <a:ext cx="6083808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94" name="Text Box 48"/>
              <p:cNvSpPr txBox="1">
                <a:spLocks noChangeArrowheads="1"/>
              </p:cNvSpPr>
              <p:nvPr/>
            </p:nvSpPr>
            <p:spPr bwMode="auto">
              <a:xfrm>
                <a:off x="2594405" y="4978400"/>
                <a:ext cx="6071758" cy="35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593976" y="5004855"/>
              <a:ext cx="2989495" cy="3074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1"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特新企业成立，总部设在香港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35"/>
          <p:cNvGrpSpPr>
            <a:grpSpLocks/>
          </p:cNvGrpSpPr>
          <p:nvPr/>
        </p:nvGrpSpPr>
        <p:grpSpPr bwMode="auto">
          <a:xfrm>
            <a:off x="2463800" y="4533900"/>
            <a:ext cx="6286500" cy="360363"/>
            <a:chOff x="2463722" y="4533650"/>
            <a:chExt cx="6286544" cy="360000"/>
          </a:xfrm>
        </p:grpSpPr>
        <p:grpSp>
          <p:nvGrpSpPr>
            <p:cNvPr id="6187" name="圆角矩形 13"/>
            <p:cNvGrpSpPr>
              <a:grpSpLocks/>
            </p:cNvGrpSpPr>
            <p:nvPr/>
          </p:nvGrpSpPr>
          <p:grpSpPr bwMode="auto">
            <a:xfrm>
              <a:off x="2456610" y="4529083"/>
              <a:ext cx="6297212" cy="371481"/>
              <a:chOff x="2456688" y="4529328"/>
              <a:chExt cx="6297168" cy="371856"/>
            </a:xfrm>
          </p:grpSpPr>
          <p:pic>
            <p:nvPicPr>
              <p:cNvPr id="6189" name="圆角矩形 13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56688" y="4529328"/>
                <a:ext cx="6297168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90" name="Text Box 44"/>
              <p:cNvSpPr txBox="1">
                <a:spLocks noChangeArrowheads="1"/>
              </p:cNvSpPr>
              <p:nvPr/>
            </p:nvSpPr>
            <p:spPr bwMode="auto">
              <a:xfrm>
                <a:off x="2463800" y="4533900"/>
                <a:ext cx="6286500" cy="360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463722" y="4559024"/>
              <a:ext cx="2767032" cy="309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1"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特新企业图形图像部门成立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36"/>
          <p:cNvGrpSpPr>
            <a:grpSpLocks/>
          </p:cNvGrpSpPr>
          <p:nvPr/>
        </p:nvGrpSpPr>
        <p:grpSpPr bwMode="auto">
          <a:xfrm>
            <a:off x="2122488" y="2743200"/>
            <a:ext cx="6735762" cy="1706563"/>
            <a:chOff x="2122478" y="2743375"/>
            <a:chExt cx="6735802" cy="1706147"/>
          </a:xfrm>
        </p:grpSpPr>
        <p:grpSp>
          <p:nvGrpSpPr>
            <p:cNvPr id="6183" name="圆角矩形 14"/>
            <p:cNvGrpSpPr>
              <a:grpSpLocks/>
            </p:cNvGrpSpPr>
            <p:nvPr/>
          </p:nvGrpSpPr>
          <p:grpSpPr bwMode="auto">
            <a:xfrm>
              <a:off x="2115302" y="2737280"/>
              <a:ext cx="6748312" cy="1718653"/>
              <a:chOff x="2115312" y="2737104"/>
              <a:chExt cx="6748272" cy="1719072"/>
            </a:xfrm>
          </p:grpSpPr>
          <p:pic>
            <p:nvPicPr>
              <p:cNvPr id="6185" name="圆角矩形 14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15312" y="2737104"/>
                <a:ext cx="6748272" cy="1719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6" name="Text Box 40"/>
              <p:cNvSpPr txBox="1">
                <a:spLocks noChangeArrowheads="1"/>
              </p:cNvSpPr>
              <p:nvPr/>
            </p:nvSpPr>
            <p:spPr bwMode="auto">
              <a:xfrm>
                <a:off x="2122488" y="2743200"/>
                <a:ext cx="6735762" cy="1706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122478" y="2795750"/>
              <a:ext cx="6592926" cy="16013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特新企业在新加坡首次筹股上市，股票代码为：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JADASON 2000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年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月特新科技有限公司在香港成立，专门从事数字图像合成的软件硬件的代理销售及服务支持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特新科技有限公司马来西亚分公司成立，负责开拓东南亚地区市场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特新科技有限公司获得加拿大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Alias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公司的授权，成为公司旗下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Maya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和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StudioTools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产品的大中国地区总代理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特新科技北京代表处成立，主要负责北部地区的技术支持及销售业务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特新科技广州代表处成立，主要负责华南地区的技术支持及销售业务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37"/>
          <p:cNvGrpSpPr>
            <a:grpSpLocks/>
          </p:cNvGrpSpPr>
          <p:nvPr/>
        </p:nvGrpSpPr>
        <p:grpSpPr bwMode="auto">
          <a:xfrm>
            <a:off x="1665288" y="2298700"/>
            <a:ext cx="7143750" cy="360363"/>
            <a:chOff x="1665288" y="2299247"/>
            <a:chExt cx="7144224" cy="360000"/>
          </a:xfrm>
        </p:grpSpPr>
        <p:grpSp>
          <p:nvGrpSpPr>
            <p:cNvPr id="6179" name="圆角矩形 15"/>
            <p:cNvGrpSpPr>
              <a:grpSpLocks/>
            </p:cNvGrpSpPr>
            <p:nvPr/>
          </p:nvGrpSpPr>
          <p:grpSpPr bwMode="auto">
            <a:xfrm>
              <a:off x="1658112" y="2292650"/>
              <a:ext cx="7157179" cy="371481"/>
              <a:chOff x="1658112" y="2292096"/>
              <a:chExt cx="7156704" cy="371856"/>
            </a:xfrm>
          </p:grpSpPr>
          <p:pic>
            <p:nvPicPr>
              <p:cNvPr id="6181" name="圆角矩形 15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8112" y="2292096"/>
                <a:ext cx="7156704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2" name="Text Box 36"/>
              <p:cNvSpPr txBox="1">
                <a:spLocks noChangeArrowheads="1"/>
              </p:cNvSpPr>
              <p:nvPr/>
            </p:nvSpPr>
            <p:spPr bwMode="auto">
              <a:xfrm>
                <a:off x="1665712" y="2298700"/>
                <a:ext cx="7143326" cy="360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665288" y="2324621"/>
              <a:ext cx="5858264" cy="309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特新科技上海代表处成立，主要负责华东地区的技术支持及销售业务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8"/>
          <p:cNvGrpSpPr>
            <a:grpSpLocks/>
          </p:cNvGrpSpPr>
          <p:nvPr/>
        </p:nvGrpSpPr>
        <p:grpSpPr bwMode="auto">
          <a:xfrm>
            <a:off x="1535113" y="1855788"/>
            <a:ext cx="7394575" cy="358775"/>
            <a:chOff x="1534745" y="1855119"/>
            <a:chExt cx="7394973" cy="360000"/>
          </a:xfrm>
        </p:grpSpPr>
        <p:grpSp>
          <p:nvGrpSpPr>
            <p:cNvPr id="6175" name="圆角矩形 16"/>
            <p:cNvGrpSpPr>
              <a:grpSpLocks/>
            </p:cNvGrpSpPr>
            <p:nvPr/>
          </p:nvGrpSpPr>
          <p:grpSpPr bwMode="auto">
            <a:xfrm>
              <a:off x="1529728" y="1846389"/>
              <a:ext cx="7407039" cy="373126"/>
              <a:chOff x="1530096" y="1847088"/>
              <a:chExt cx="7406640" cy="371856"/>
            </a:xfrm>
          </p:grpSpPr>
          <p:pic>
            <p:nvPicPr>
              <p:cNvPr id="6177" name="圆角矩形 16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0096" y="1847088"/>
                <a:ext cx="7406640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8" name="Text Box 32"/>
              <p:cNvSpPr txBox="1">
                <a:spLocks noChangeArrowheads="1"/>
              </p:cNvSpPr>
              <p:nvPr/>
            </p:nvSpPr>
            <p:spPr bwMode="auto">
              <a:xfrm>
                <a:off x="1535113" y="1855788"/>
                <a:ext cx="7394575" cy="35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534745" y="1880606"/>
              <a:ext cx="6394794" cy="3090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特新科技有限公司开拓了广阔的三维动画制作培训市场，并成为经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Alias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授权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4" name="组合 39"/>
          <p:cNvGrpSpPr>
            <a:grpSpLocks/>
          </p:cNvGrpSpPr>
          <p:nvPr/>
        </p:nvGrpSpPr>
        <p:grpSpPr bwMode="auto">
          <a:xfrm>
            <a:off x="1374775" y="1230313"/>
            <a:ext cx="7519988" cy="541337"/>
            <a:chOff x="1374555" y="1230613"/>
            <a:chExt cx="7520301" cy="540378"/>
          </a:xfrm>
        </p:grpSpPr>
        <p:grpSp>
          <p:nvGrpSpPr>
            <p:cNvPr id="6171" name="圆角矩形 17"/>
            <p:cNvGrpSpPr>
              <a:grpSpLocks/>
            </p:cNvGrpSpPr>
            <p:nvPr/>
          </p:nvGrpSpPr>
          <p:grpSpPr bwMode="auto">
            <a:xfrm>
              <a:off x="1371380" y="1256031"/>
              <a:ext cx="7528873" cy="523327"/>
              <a:chOff x="1371600" y="1255776"/>
              <a:chExt cx="7528560" cy="524256"/>
            </a:xfrm>
          </p:grpSpPr>
          <p:pic>
            <p:nvPicPr>
              <p:cNvPr id="6173" name="圆角矩形 1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371600" y="1255776"/>
                <a:ext cx="7528560" cy="52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4" name="Text Box 28"/>
              <p:cNvSpPr txBox="1">
                <a:spLocks noChangeArrowheads="1"/>
              </p:cNvSpPr>
              <p:nvPr/>
            </p:nvSpPr>
            <p:spPr bwMode="auto">
              <a:xfrm>
                <a:off x="1374775" y="1262971"/>
                <a:ext cx="7519988" cy="508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374555" y="1230613"/>
              <a:ext cx="7520301" cy="524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特新科技有限公司成为合并后的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Autodesk M&amp;E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部门软件及高端系统总商业及教育总代理，涉及产品包括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Maya,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Motionbuilder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, 3DSMax, Flint, Flame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及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Smoke...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Freeform 6"/>
          <p:cNvGrpSpPr>
            <a:grpSpLocks/>
          </p:cNvGrpSpPr>
          <p:nvPr/>
        </p:nvGrpSpPr>
        <p:grpSpPr bwMode="auto">
          <a:xfrm>
            <a:off x="560388" y="615950"/>
            <a:ext cx="1749425" cy="4810125"/>
            <a:chOff x="353" y="388"/>
            <a:chExt cx="1102" cy="3030"/>
          </a:xfrm>
        </p:grpSpPr>
        <p:pic>
          <p:nvPicPr>
            <p:cNvPr id="6169" name="Freeform 6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" y="388"/>
              <a:ext cx="1102" cy="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0" name="Text Box 13"/>
            <p:cNvSpPr txBox="1">
              <a:spLocks noChangeArrowheads="1"/>
            </p:cNvSpPr>
            <p:nvPr/>
          </p:nvSpPr>
          <p:spPr bwMode="auto">
            <a:xfrm>
              <a:off x="415" y="450"/>
              <a:ext cx="1025" cy="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37" name="组合 40"/>
          <p:cNvGrpSpPr>
            <a:grpSpLocks/>
          </p:cNvGrpSpPr>
          <p:nvPr/>
        </p:nvGrpSpPr>
        <p:grpSpPr bwMode="auto">
          <a:xfrm>
            <a:off x="1214438" y="819150"/>
            <a:ext cx="7715250" cy="360363"/>
            <a:chOff x="1214414" y="819085"/>
            <a:chExt cx="7715304" cy="360000"/>
          </a:xfrm>
        </p:grpSpPr>
        <p:grpSp>
          <p:nvGrpSpPr>
            <p:cNvPr id="6165" name="圆角矩形 30"/>
            <p:cNvGrpSpPr>
              <a:grpSpLocks/>
            </p:cNvGrpSpPr>
            <p:nvPr/>
          </p:nvGrpSpPr>
          <p:grpSpPr bwMode="auto">
            <a:xfrm>
              <a:off x="1206984" y="810711"/>
              <a:ext cx="7729782" cy="371481"/>
              <a:chOff x="1207008" y="810768"/>
              <a:chExt cx="7729728" cy="371856"/>
            </a:xfrm>
          </p:grpSpPr>
          <p:pic>
            <p:nvPicPr>
              <p:cNvPr id="6167" name="圆角矩形 30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07008" y="810768"/>
                <a:ext cx="7729728" cy="371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8" name="Text Box 24"/>
              <p:cNvSpPr txBox="1">
                <a:spLocks noChangeArrowheads="1"/>
              </p:cNvSpPr>
              <p:nvPr/>
            </p:nvSpPr>
            <p:spPr bwMode="auto">
              <a:xfrm>
                <a:off x="1214438" y="819150"/>
                <a:ext cx="7715250" cy="360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1214414" y="839702"/>
              <a:ext cx="3714776" cy="3140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Autodesk Maya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指导教师培训认证中心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4" name="TextBox 2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3238" y="4913313"/>
            <a:ext cx="8969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extBox 24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27188" y="4475163"/>
            <a:ext cx="8969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TextBox 25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0150" y="3352800"/>
            <a:ext cx="9525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TextBox 26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1375" y="2230438"/>
            <a:ext cx="890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TextBox 27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163" y="1773238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TextBox 28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1313" y="755650"/>
            <a:ext cx="950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TextBox 29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7363" y="1268413"/>
            <a:ext cx="9509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LOGO白副本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1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"/>
                            </p:stCondLst>
                            <p:childTnLst>
                              <p:par>
                                <p:cTn id="73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3" descr="场景2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0" y="0"/>
            <a:ext cx="9786938" cy="5715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 descr="热气球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441575"/>
            <a:ext cx="1341437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热气球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575" y="952500"/>
            <a:ext cx="9175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热气球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4313" y="1190625"/>
            <a:ext cx="698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热气球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0913" y="255588"/>
            <a:ext cx="15113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热气球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5213" y="3286125"/>
            <a:ext cx="885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热气球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9938" y="476250"/>
            <a:ext cx="5794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热气球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25" y="5715000"/>
            <a:ext cx="288131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6" descr="热气球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43075" y="1987550"/>
            <a:ext cx="817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 descr="热气球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86800" y="1700213"/>
            <a:ext cx="9144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LOGO白副本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1233 0.96204 C 0.00816 0.88426 0.01129 0.79306 0.01459 0.71574 C 0.01406 0.66736 0.01545 0.61898 0.01233 0.57107 C 0.01025 0.54051 0.00573 0.51042 0.00365 0.4794 C 0.00486 0.37199 -0.00521 0.25093 0.00851 0.14931 C 0.00938 0.12801 0.01042 0.11273 0.01337 0.09329 C 0.01302 0.07408 0.01302 0.05463 0.01233 0.03565 C 0.01146 0.01597 0.00452 -0.00278 0.00226 -0.02245 C -0.00069 -0.04676 -0.00278 -0.07245 -0.00503 -0.09722 C -0.00451 -0.13565 -0.00642 -0.17523 -0.0026 -0.2125 C -0.00243 -0.21528 -0.00017 -0.21551 0.00104 -0.21736 C 0.00556 -0.25162 0.00608 -0.26366 0.00608 -0.30416 " pathEditMode="relative" rAng="0" ptsTypes="fffffffffffA">
                                      <p:cBhvr>
                                        <p:cTn id="9" dur="3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63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0.90255 C -0.0257 0.89607 -0.02917 0.89144 -0.03143 0.88588 C -0.03229 0.88334 -0.03212 0.8801 -0.03281 0.87755 C -0.03629 0.86598 -0.03768 0.86135 -0.03924 0.84792 C -0.03889 0.7838 -0.04341 0.64792 -0.03281 0.56181 C -0.02986 0.48218 -0.05035 0.38635 -0.02327 0.31991 C -0.0217 0.30602 -0.01893 0.29908 -0.01528 0.28727 C -0.01129 0.25579 -0.01268 0.27061 -0.01059 0.24098 C -0.00938 0.15811 -0.01146 0.17084 -0.00591 0.12385 C -0.0033 0.07639 -0.00174 0.04121 -0.00417 -0.00949 C -0.00486 -0.02569 -0.01163 -0.03912 -0.01528 -0.05347 C -0.02084 -0.0743 -0.02257 -0.09884 -0.025 -0.12106 C -0.02587 -0.13032 -0.02813 -0.14814 -0.02813 -0.14791 C -0.02743 -0.19467 -0.02813 -0.2405 -0.02656 -0.28657 C -0.02639 -0.29513 -0.02275 -0.30231 -0.0217 -0.31088 C -0.02066 -0.31875 -0.01858 -0.33518 -0.01858 -0.33472 C -0.01945 -0.3787 -0.01823 -0.41064 -0.02327 -0.44976 C -0.02709 -0.47963 -0.02275 -0.46944 -0.02969 -0.48217 C -0.03281 -0.49722 -0.03716 -0.51412 -0.0441 -0.525 C -0.04809 -0.54838 -0.04254 -0.52106 -0.04879 -0.53912 C -0.05104 -0.5456 -0.05643 -0.5706 -0.0566 -0.57986 C -0.05695 -0.59884 -0.0566 -0.61782 -0.0566 -0.6375 " pathEditMode="relative" rAng="0" ptsTypes="fffffffffffffffffffffA">
                                      <p:cBhvr>
                                        <p:cTn id="14" dur="3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77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232 0.41551 C -0.01666 0.40833 -0.01874 0.40324 -0.01997 0.39398 C -0.02152 0.38009 -0.02447 0.35347 -0.02447 0.3537 C -0.02395 0.32153 -0.02691 0.2412 -0.01997 0.19884 C -0.01857 0.17593 -0.02032 0.1287 -0.01232 0.11088 C -0.01007 0.09537 -0.00659 0.08125 -0.00487 0.06551 C -0.0019 1.11022E-16 -0.00069 -0.08426 -0.02447 -0.14352 C -0.025 -0.14977 -0.025 -0.15602 -0.02605 -0.16227 C -0.02656 -0.16597 -0.02847 -0.16829 -0.029 -0.17199 C -0.03072 -0.18287 -0.03091 -0.19421 -0.03212 -0.20532 C -0.03108 -0.30139 -0.03645 -0.34421 -0.01997 -0.41944 C -0.01615 -0.46042 -0.01753 -0.49329 -0.01388 -0.53796 C -0.01285 -0.55093 -0.00487 -0.5625 -0.00017 -0.5713 C 0.00105 -0.58032 0.00469 -0.59167 0.00886 -0.59792 C 0.01337 -0.61898 0.0066 -0.58565 0.01337 -0.63565 C 0.01476 -0.6463 0.01754 -0.65648 0.01945 -0.66713 C 0.01823 -0.7206 0.01876 -0.77384 0.0165 -0.82801 C 0.0158 -0.84398 0.00747 -0.86829 0.00278 -0.88241 C 0.00174 -0.88588 -0.00121 -0.89699 -0.00329 -0.89699 " pathEditMode="relative" rAng="0" ptsTypes="ffffffffffffffffffA">
                                      <p:cBhvr>
                                        <p:cTn id="19" dur="3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5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302 1.06875 C 0.01354 0.98658 0.00955 0.79375 0.02048 0.69792 C 0.01909 0.57292 0.01823 0.44885 0.01632 0.32408 C 0.01614 0.30324 0.01128 0.28102 0.00746 0.26065 C 0.00573 0.25162 0.00139 0.23311 0.00139 0.23334 C 0.00278 0.16713 0.00416 0.11505 0.01302 0.05301 C 0.01406 0.03264 0.01684 0.01574 0.01823 -0.00463 C 0.01771 -0.03657 0.01753 -0.06759 0.01632 -0.09884 C 0.01597 -0.10995 0.01423 -0.12083 0.01302 -0.13194 C 0.0118 -0.13981 0.00885 -0.15439 0.00885 -0.15393 C 0.00555 -0.20602 -0.00938 -0.25972 -0.00938 -0.31134 C -0.00938 -0.36134 -0.00938 -0.41203 -0.00938 -0.46319 " pathEditMode="relative" rAng="0" ptsTypes="fffffffffffA">
                                      <p:cBhvr>
                                        <p:cTn id="24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76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1.54487E-6 C -0.00209 -0.01897 -0.00434 -0.03747 -0.00608 -0.05689 C -0.00712 -0.06961 -0.0092 -0.09482 -0.0092 -0.09459 C -0.00868 -0.12974 -0.0158 -0.23451 0.00312 -0.27498 C 0.00712 -0.29834 0.00121 -0.26804 0.00937 -0.29371 C 0.01024 -0.29672 0.00989 -0.30042 0.01076 -0.30342 C 0.0125 -0.31013 0.01493 -0.31591 0.01701 -0.32216 C 0.01979 -0.33071 0.02031 -0.34181 0.02309 -0.35083 C 0.02534 -0.37396 0.03038 -0.39454 0.03385 -0.41698 C 0.03524 -0.4253 0.03593 -0.43386 0.03698 -0.44242 C 0.0375 -0.44658 0.03854 -0.4549 0.03854 -0.45444 C 0.03767 -0.53955 0.03906 -0.56522 0.03385 -0.62835 C 0.03298 -0.66698 0.03316 -0.69218 0.02934 -0.72641 C 0.02639 -0.75347 0.02968 -0.73058 0.02465 -0.76133 C 0.02343 -0.7685 0.01857 -0.7803 0.01857 -0.77984 C 0.01527 -0.8062 0.01962 -0.77984 0.01232 -0.80227 C 0.0092 -0.81198 0.00347 -0.83858 0.00156 -0.84644 C -0.00365 -0.86818 -0.00643 -0.89246 -0.0092 -0.91605 C -0.00868 -0.94403 -0.00816 -1.00393 -0.00608 -1.03885 C -0.00365 -1.07956 -0.00868 -1.07308 0.00156 -1.08025 C 0.00486 -1.1006 0.00955 -1.1124 0.01701 -1.12766 C 0.01979 -1.14431 0.02014 -1.15611 0.02621 -1.1686 C 0.02725 -1.21184 0.02916 -1.25185 0.0309 -1.29464 C 0.03003 -1.34043 0.03246 -1.42068 0.01389 -1.45884 C 0.01128 -1.47456 0.00486 -1.48381 3.05556E-6 -1.49653 C -0.00486 -1.50948 -0.00834 -1.52267 -0.01077 -1.53793 C -0.0092 -1.57262 -0.00782 -1.60754 -0.00608 -1.642 C -0.00556 -1.65194 -0.00052 -1.6642 0.00156 -1.67045 C 0.00521 -1.68201 0.00156 -1.69797 0.00156 -1.71161 " pathEditMode="relative" rAng="0" ptsTypes="ffffffffffffffffffffffffffffA">
                                      <p:cBhvr>
                                        <p:cTn id="26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85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538 0.89097 C -0.00434 0.86713 -0.00347 0.85324 0.00208 0.83356 C 0.00729 0.76458 0.00972 0.69375 0.00069 0.62546 C 0.00017 0.61134 0.00034 0.59722 -0.00087 0.58379 C -0.00122 0.5787 -0.004 0.57569 -0.004 0.57083 C -0.004 0.47801 -0.00156 0.37801 0.00208 0.28495 C 0.00139 0.22361 0.00659 -0.0044 -0.00087 -0.05348 C -0.00191 -0.12292 -0.00278 -0.1463 -0.00695 -0.20162 C -0.00747 -0.2625 -0.00747 -0.32269 -0.00851 -0.38334 C -0.00868 -0.39607 -0.0132 -0.41898 -0.01459 -0.4301 C -0.01788 -0.45672 -0.01962 -0.48426 -0.02361 -0.51088 C -0.02413 -0.5213 -0.02518 -0.54236 -0.02518 -0.54167 " pathEditMode="relative" rAng="0" ptsTypes="fffffffffffA">
                                      <p:cBhvr>
                                        <p:cTn id="31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17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969 0.5939 C -0.02865 0.53261 -0.02951 0.46901 -0.025 0.40819 C -0.02361 0.36818 -0.02396 0.32794 -0.02205 0.28816 C -0.0217 0.2803 -0.01146 0.25093 -0.00833 0.24306 C -0.00642 0.23243 -0.00434 0.22202 -0.00243 0.21138 C -0.00347 0.09343 0.00312 0.04186 -0.02361 -0.0518 C -0.02917 -0.09227 -0.03854 -0.13575 -0.05382 -0.16882 C -0.0592 -0.19519 -0.0651 -0.21831 -0.07205 -0.24352 C -0.06875 -0.27821 -0.07066 -0.26804 -0.06302 -0.28839 C -0.06007 -0.33464 -0.06181 -0.30134 -0.0599 -0.37604 C -0.05938 -0.39755 -0.06372 -0.42807 -0.05382 -0.44519 C -0.0533 -0.45212 -0.05365 -0.45953 -0.05243 -0.46646 C -0.05208 -0.46924 -0.05 -0.4697 -0.04931 -0.47178 C -0.04844 -0.4741 -0.04861 -0.4771 -0.04774 -0.47988 C -0.04462 -0.48774 -0.03976 -0.49653 -0.03576 -0.50393 C -0.03316 -0.52567 -0.03611 -0.51387 -0.02361 -0.53561 L -0.02361 -0.53538 C -0.01823 -0.55388 -0.0092 -0.56891 -0.00538 -0.58857 C -0.00434 -0.60939 -0.0033 -0.62696 -0.00087 -0.64662 C -0.00035 -0.67484 -0.00017 -0.70305 0.00069 -0.73126 C 0.00087 -0.73982 0.00243 -0.75855 0.00365 -0.7685 C 0.00451 -0.77567 0.00677 -0.79001 0.00677 -0.78978 C 0.00851 -0.82354 0.00833 -0.80943 0.00833 -0.83279 " pathEditMode="relative" rAng="0" ptsTypes="fffffffffffffffFffffffA">
                                      <p:cBhvr>
                                        <p:cTn id="36" dur="3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1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7 0.90255 C -0.0257 0.89607 -0.02917 0.89144 -0.03143 0.88588 C -0.03229 0.88334 -0.03212 0.8801 -0.03281 0.87755 C -0.03629 0.86598 -0.03768 0.86135 -0.03924 0.84792 C -0.03889 0.7838 -0.04341 0.64792 -0.03281 0.56181 C -0.02986 0.48218 -0.05035 0.38635 -0.02327 0.31991 C -0.0217 0.30602 -0.01893 0.29908 -0.01528 0.28727 C -0.01129 0.25579 -0.01268 0.27061 -0.01059 0.24098 C -0.00938 0.15811 -0.01146 0.17084 -0.00591 0.12385 C -0.0033 0.07639 -0.00174 0.04121 -0.00417 -0.00949 C -0.00486 -0.02569 -0.01163 -0.03912 -0.01528 -0.05347 C -0.02084 -0.0743 -0.02257 -0.09884 -0.025 -0.12106 C -0.02587 -0.13032 -0.02813 -0.14814 -0.02813 -0.14791 C -0.02743 -0.19467 -0.02813 -0.2405 -0.02656 -0.28657 C -0.02639 -0.29513 -0.02275 -0.30231 -0.0217 -0.31088 C -0.02066 -0.31875 -0.01858 -0.33518 -0.01858 -0.33472 C -0.01945 -0.3787 -0.01823 -0.41064 -0.02327 -0.44976 C -0.02709 -0.47963 -0.02275 -0.46944 -0.02969 -0.48217 C -0.03281 -0.49722 -0.03716 -0.51412 -0.0441 -0.525 C -0.04809 -0.54838 -0.04254 -0.52106 -0.04879 -0.53912 C -0.05104 -0.5456 -0.05643 -0.5706 -0.0566 -0.57986 C -0.05695 -0.59884 -0.0566 -0.61782 -0.0566 -0.6375 " pathEditMode="relative" rAng="0" ptsTypes="fffffffffffffffffffffA">
                                      <p:cBhvr>
                                        <p:cTn id="44" dur="3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77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2969 0.5939 C -0.02865 0.53261 -0.02951 0.46901 -0.025 0.40819 C -0.02361 0.36818 -0.02396 0.32794 -0.02205 0.28816 C -0.0217 0.2803 -0.01146 0.25093 -0.00833 0.24306 C -0.00642 0.23243 -0.00434 0.22202 -0.00243 0.21138 C -0.00347 0.09343 0.00312 0.04186 -0.02361 -0.0518 C -0.02917 -0.09227 -0.03854 -0.13575 -0.05382 -0.16882 C -0.0592 -0.19519 -0.0651 -0.21831 -0.07205 -0.24352 C -0.06875 -0.27821 -0.07066 -0.26804 -0.06302 -0.28839 C -0.06007 -0.33464 -0.06181 -0.30134 -0.0599 -0.37604 C -0.05938 -0.39755 -0.06372 -0.42807 -0.05382 -0.44519 C -0.0533 -0.45212 -0.05365 -0.45953 -0.05243 -0.46646 C -0.05208 -0.46924 -0.05 -0.4697 -0.04931 -0.47178 C -0.04844 -0.4741 -0.04861 -0.4771 -0.04774 -0.47988 C -0.04462 -0.48774 -0.03976 -0.49653 -0.03576 -0.50393 C -0.03316 -0.52567 -0.03611 -0.51387 -0.02361 -0.53561 L -0.02361 -0.53538 C -0.01823 -0.55388 -0.0092 -0.56891 -0.00538 -0.58857 C -0.00434 -0.60939 -0.0033 -0.62696 -0.00087 -0.64662 C -0.00035 -0.67484 -0.00017 -0.70305 0.00069 -0.73126 C 0.00087 -0.73982 0.00243 -0.75855 0.00365 -0.7685 C 0.00451 -0.77567 0.00677 -0.79001 0.00677 -0.78978 C 0.00851 -0.82354 0.00833 -0.80943 0.00833 -0.83279 " pathEditMode="relative" rAng="0" ptsTypes="fffffffffffffffFffffffA">
                                      <p:cBhvr>
                                        <p:cTn id="49" dur="3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work\静安团委\未标题-2副2本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4001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:\work\静安团委\未标题-2副本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-1588"/>
            <a:ext cx="91440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:\work\静安团委\图1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89493">
            <a:off x="-5688013" y="-1643063"/>
            <a:ext cx="8834438" cy="89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:\work\静安团委\图1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89493">
            <a:off x="-5688013" y="-1643063"/>
            <a:ext cx="8834438" cy="89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F:\work\静安团委\未标题-qrt副本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8" y="-1588"/>
            <a:ext cx="91440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组合 8"/>
          <p:cNvGrpSpPr>
            <a:grpSpLocks/>
          </p:cNvGrpSpPr>
          <p:nvPr/>
        </p:nvGrpSpPr>
        <p:grpSpPr bwMode="auto">
          <a:xfrm>
            <a:off x="2071688" y="5143500"/>
            <a:ext cx="4987925" cy="427038"/>
            <a:chOff x="2438400" y="6248400"/>
            <a:chExt cx="4987925" cy="427038"/>
          </a:xfrm>
        </p:grpSpPr>
        <p:grpSp>
          <p:nvGrpSpPr>
            <p:cNvPr id="9278" name="组合 24"/>
            <p:cNvGrpSpPr>
              <a:grpSpLocks/>
            </p:cNvGrpSpPr>
            <p:nvPr/>
          </p:nvGrpSpPr>
          <p:grpSpPr bwMode="auto">
            <a:xfrm>
              <a:off x="5607050" y="6248400"/>
              <a:ext cx="1819275" cy="427038"/>
              <a:chOff x="5607050" y="6248400"/>
              <a:chExt cx="1819275" cy="427038"/>
            </a:xfrm>
          </p:grpSpPr>
          <p:pic>
            <p:nvPicPr>
              <p:cNvPr id="9285" name="Picture 2" descr="F:\work\静安团委\星星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10400" y="6248400"/>
                <a:ext cx="415925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6" name="Picture 3" descr="F:\work\静安团委\星星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23050" y="6292850"/>
                <a:ext cx="365125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7" name="Picture 4" descr="F:\work\静安团委\星星3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248400" y="6305550"/>
                <a:ext cx="334962" cy="346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8" name="Picture 5" descr="F:\work\静安团委\星星4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918200" y="6356350"/>
                <a:ext cx="284162" cy="28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9" name="Picture 6" descr="F:\work\静安团委\星星5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607050" y="6356350"/>
                <a:ext cx="274638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79" name="组合 23"/>
            <p:cNvGrpSpPr>
              <a:grpSpLocks/>
            </p:cNvGrpSpPr>
            <p:nvPr/>
          </p:nvGrpSpPr>
          <p:grpSpPr bwMode="auto">
            <a:xfrm flipH="1">
              <a:off x="2438400" y="6248400"/>
              <a:ext cx="1819275" cy="427038"/>
              <a:chOff x="3168650" y="6248400"/>
              <a:chExt cx="1819275" cy="427038"/>
            </a:xfrm>
          </p:grpSpPr>
          <p:pic>
            <p:nvPicPr>
              <p:cNvPr id="9280" name="Picture 2" descr="F:\work\静安团委\星星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2000" y="6248400"/>
                <a:ext cx="415925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1" name="Picture 3" descr="F:\work\静安团委\星星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84650" y="6292850"/>
                <a:ext cx="365125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2" name="Picture 4" descr="F:\work\静安团委\星星3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10000" y="6305550"/>
                <a:ext cx="334962" cy="346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3" name="Picture 5" descr="F:\work\静安团委\星星4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79800" y="6356350"/>
                <a:ext cx="284162" cy="284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84" name="Picture 6" descr="F:\work\静安团委\星星5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68650" y="6356350"/>
                <a:ext cx="274638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2" name="Picture 2" descr="C:\Documents and Settings\ufo\桌面\biao1副本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62225" y="1570038"/>
            <a:ext cx="3427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Documents and Settings\ufo\桌面\biao2副本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8188" y="2284413"/>
            <a:ext cx="1995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86175" y="1214438"/>
            <a:ext cx="118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3435350"/>
            <a:ext cx="118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C:\Documents and Settings\ufo\桌面\biao3副本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28875" y="3417888"/>
            <a:ext cx="118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2"/>
          <p:cNvSpPr txBox="1">
            <a:spLocks noChangeArrowheads="1"/>
          </p:cNvSpPr>
          <p:nvPr/>
        </p:nvSpPr>
        <p:spPr bwMode="gray">
          <a:xfrm>
            <a:off x="3495675" y="3038475"/>
            <a:ext cx="167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C264C"/>
                </a:solidFill>
                <a:latin typeface="微软雅黑" pitchFamily="34" charset="-122"/>
                <a:ea typeface="微软雅黑" pitchFamily="34" charset="-122"/>
              </a:rPr>
              <a:t>思想凝聚</a:t>
            </a:r>
            <a:endParaRPr lang="en-US" altLang="zh-CN" sz="2800" b="1">
              <a:solidFill>
                <a:srgbClr val="0C264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gray">
          <a:xfrm>
            <a:off x="5286375" y="1214438"/>
            <a:ext cx="2246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用中国特色社会主义共同理想凝聚力量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gray">
          <a:xfrm>
            <a:off x="285750" y="4357688"/>
            <a:ext cx="224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用社会主义荣辱观</a:t>
            </a:r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引领风尚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gray">
          <a:xfrm>
            <a:off x="6286500" y="4357688"/>
            <a:ext cx="2076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用民族精神和时代精神鼓舞斗志</a:t>
            </a:r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gray">
          <a:xfrm>
            <a:off x="3759200" y="1457325"/>
            <a:ext cx="838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C264C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32" name="Rectangle 60"/>
          <p:cNvSpPr>
            <a:spLocks noChangeArrowheads="1"/>
          </p:cNvSpPr>
          <p:nvPr/>
        </p:nvSpPr>
        <p:spPr bwMode="gray">
          <a:xfrm>
            <a:off x="5021263" y="3721100"/>
            <a:ext cx="838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C264C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33" name="Rectangle 60"/>
          <p:cNvSpPr>
            <a:spLocks noChangeArrowheads="1"/>
          </p:cNvSpPr>
          <p:nvPr/>
        </p:nvSpPr>
        <p:spPr bwMode="gray">
          <a:xfrm>
            <a:off x="2528888" y="3676650"/>
            <a:ext cx="8382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C264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4" name="十六角星 33"/>
          <p:cNvSpPr/>
          <p:nvPr/>
        </p:nvSpPr>
        <p:spPr>
          <a:xfrm rot="1640119">
            <a:off x="-53975" y="-101600"/>
            <a:ext cx="1582738" cy="1584325"/>
          </a:xfrm>
          <a:prstGeom prst="star16">
            <a:avLst>
              <a:gd name="adj" fmla="val 46670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F4D862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十六角星 34"/>
          <p:cNvSpPr/>
          <p:nvPr/>
        </p:nvSpPr>
        <p:spPr>
          <a:xfrm rot="318539">
            <a:off x="-450850" y="-544513"/>
            <a:ext cx="2433638" cy="2433638"/>
          </a:xfrm>
          <a:prstGeom prst="star16">
            <a:avLst>
              <a:gd name="adj" fmla="val 44748"/>
            </a:avLst>
          </a:prstGeom>
          <a:gradFill flip="none" rotWithShape="1">
            <a:gsLst>
              <a:gs pos="0">
                <a:schemeClr val="bg1"/>
              </a:gs>
              <a:gs pos="50000">
                <a:srgbClr val="FFFF61">
                  <a:alpha val="3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238" name="组合 185"/>
          <p:cNvGrpSpPr>
            <a:grpSpLocks/>
          </p:cNvGrpSpPr>
          <p:nvPr/>
        </p:nvGrpSpPr>
        <p:grpSpPr bwMode="auto">
          <a:xfrm>
            <a:off x="-11113" y="-57150"/>
            <a:ext cx="1495426" cy="1495425"/>
            <a:chOff x="2571202" y="2695585"/>
            <a:chExt cx="2805306" cy="2803871"/>
          </a:xfrm>
        </p:grpSpPr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 rot="418273">
              <a:off x="4081064" y="2695585"/>
              <a:ext cx="65517" cy="72924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 rot="418273">
              <a:off x="3366337" y="2796786"/>
              <a:ext cx="419903" cy="666738"/>
            </a:xfrm>
            <a:custGeom>
              <a:avLst/>
              <a:gdLst/>
              <a:ahLst/>
              <a:cxnLst>
                <a:cxn ang="0">
                  <a:pos x="330" y="495"/>
                </a:cxn>
                <a:cxn ang="0">
                  <a:pos x="285" y="521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330" y="495"/>
                </a:cxn>
              </a:cxnLst>
              <a:rect l="0" t="0" r="r" b="b"/>
              <a:pathLst>
                <a:path w="330" h="521">
                  <a:moveTo>
                    <a:pt x="330" y="495"/>
                  </a:moveTo>
                  <a:lnTo>
                    <a:pt x="285" y="521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330" y="4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 rot="418273">
              <a:off x="2812423" y="3249216"/>
              <a:ext cx="664102" cy="419689"/>
            </a:xfrm>
            <a:custGeom>
              <a:avLst/>
              <a:gdLst/>
              <a:ahLst/>
              <a:cxnLst>
                <a:cxn ang="0">
                  <a:pos x="521" y="285"/>
                </a:cxn>
                <a:cxn ang="0">
                  <a:pos x="495" y="330"/>
                </a:cxn>
                <a:cxn ang="0">
                  <a:pos x="0" y="42"/>
                </a:cxn>
                <a:cxn ang="0">
                  <a:pos x="26" y="0"/>
                </a:cxn>
                <a:cxn ang="0">
                  <a:pos x="521" y="285"/>
                </a:cxn>
              </a:cxnLst>
              <a:rect l="0" t="0" r="r" b="b"/>
              <a:pathLst>
                <a:path w="521" h="330">
                  <a:moveTo>
                    <a:pt x="521" y="285"/>
                  </a:moveTo>
                  <a:lnTo>
                    <a:pt x="495" y="330"/>
                  </a:lnTo>
                  <a:lnTo>
                    <a:pt x="0" y="42"/>
                  </a:lnTo>
                  <a:lnTo>
                    <a:pt x="26" y="0"/>
                  </a:lnTo>
                  <a:lnTo>
                    <a:pt x="521" y="2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 rot="418273">
              <a:off x="2571202" y="3927860"/>
              <a:ext cx="729618" cy="625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 rot="418273">
              <a:off x="2672457" y="4285041"/>
              <a:ext cx="667079" cy="422664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21" y="44"/>
                </a:cxn>
                <a:cxn ang="0">
                  <a:pos x="26" y="330"/>
                </a:cxn>
                <a:cxn ang="0">
                  <a:pos x="0" y="286"/>
                </a:cxn>
                <a:cxn ang="0">
                  <a:pos x="495" y="0"/>
                </a:cxn>
              </a:cxnLst>
              <a:rect l="0" t="0" r="r" b="b"/>
              <a:pathLst>
                <a:path w="521" h="330">
                  <a:moveTo>
                    <a:pt x="495" y="0"/>
                  </a:moveTo>
                  <a:lnTo>
                    <a:pt x="521" y="44"/>
                  </a:lnTo>
                  <a:lnTo>
                    <a:pt x="26" y="330"/>
                  </a:lnTo>
                  <a:lnTo>
                    <a:pt x="0" y="286"/>
                  </a:lnTo>
                  <a:lnTo>
                    <a:pt x="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 rot="418273">
              <a:off x="3125117" y="4594597"/>
              <a:ext cx="419901" cy="663762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30" y="25"/>
                </a:cxn>
                <a:cxn ang="0">
                  <a:pos x="44" y="520"/>
                </a:cxn>
                <a:cxn ang="0">
                  <a:pos x="0" y="495"/>
                </a:cxn>
                <a:cxn ang="0">
                  <a:pos x="285" y="0"/>
                </a:cxn>
              </a:cxnLst>
              <a:rect l="0" t="0" r="r" b="b"/>
              <a:pathLst>
                <a:path w="330" h="520">
                  <a:moveTo>
                    <a:pt x="285" y="0"/>
                  </a:moveTo>
                  <a:lnTo>
                    <a:pt x="330" y="25"/>
                  </a:lnTo>
                  <a:lnTo>
                    <a:pt x="44" y="520"/>
                  </a:lnTo>
                  <a:lnTo>
                    <a:pt x="0" y="495"/>
                  </a:lnTo>
                  <a:lnTo>
                    <a:pt x="2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 rot="418273">
              <a:off x="3801129" y="4770212"/>
              <a:ext cx="65517" cy="72924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 rot="418273">
              <a:off x="4161472" y="4734494"/>
              <a:ext cx="419901" cy="66376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5" y="0"/>
                </a:cxn>
                <a:cxn ang="0">
                  <a:pos x="330" y="495"/>
                </a:cxn>
                <a:cxn ang="0">
                  <a:pos x="286" y="521"/>
                </a:cxn>
                <a:cxn ang="0">
                  <a:pos x="0" y="26"/>
                </a:cxn>
              </a:cxnLst>
              <a:rect l="0" t="0" r="r" b="b"/>
              <a:pathLst>
                <a:path w="330" h="521">
                  <a:moveTo>
                    <a:pt x="0" y="26"/>
                  </a:moveTo>
                  <a:lnTo>
                    <a:pt x="45" y="0"/>
                  </a:lnTo>
                  <a:lnTo>
                    <a:pt x="330" y="495"/>
                  </a:lnTo>
                  <a:lnTo>
                    <a:pt x="286" y="521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 rot="418273">
              <a:off x="4471187" y="4526139"/>
              <a:ext cx="664100" cy="42266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4" y="0"/>
                </a:cxn>
                <a:cxn ang="0">
                  <a:pos x="519" y="286"/>
                </a:cxn>
                <a:cxn ang="0">
                  <a:pos x="495" y="330"/>
                </a:cxn>
                <a:cxn ang="0">
                  <a:pos x="0" y="44"/>
                </a:cxn>
              </a:cxnLst>
              <a:rect l="0" t="0" r="r" b="b"/>
              <a:pathLst>
                <a:path w="519" h="330">
                  <a:moveTo>
                    <a:pt x="0" y="44"/>
                  </a:moveTo>
                  <a:lnTo>
                    <a:pt x="24" y="0"/>
                  </a:lnTo>
                  <a:lnTo>
                    <a:pt x="519" y="286"/>
                  </a:lnTo>
                  <a:lnTo>
                    <a:pt x="495" y="330"/>
                  </a:lnTo>
                  <a:lnTo>
                    <a:pt x="0" y="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 rot="418273">
              <a:off x="4646890" y="4204676"/>
              <a:ext cx="729618" cy="6548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418273">
              <a:off x="4611153" y="3487336"/>
              <a:ext cx="664102" cy="422664"/>
            </a:xfrm>
            <a:custGeom>
              <a:avLst/>
              <a:gdLst/>
              <a:ahLst/>
              <a:cxnLst>
                <a:cxn ang="0">
                  <a:pos x="26" y="331"/>
                </a:cxn>
                <a:cxn ang="0">
                  <a:pos x="0" y="287"/>
                </a:cxn>
                <a:cxn ang="0">
                  <a:pos x="495" y="0"/>
                </a:cxn>
                <a:cxn ang="0">
                  <a:pos x="521" y="44"/>
                </a:cxn>
                <a:cxn ang="0">
                  <a:pos x="26" y="331"/>
                </a:cxn>
              </a:cxnLst>
              <a:rect l="0" t="0" r="r" b="b"/>
              <a:pathLst>
                <a:path w="521" h="331">
                  <a:moveTo>
                    <a:pt x="26" y="331"/>
                  </a:moveTo>
                  <a:lnTo>
                    <a:pt x="0" y="287"/>
                  </a:lnTo>
                  <a:lnTo>
                    <a:pt x="495" y="0"/>
                  </a:lnTo>
                  <a:lnTo>
                    <a:pt x="521" y="44"/>
                  </a:lnTo>
                  <a:lnTo>
                    <a:pt x="26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 rot="418273">
              <a:off x="4402691" y="2936683"/>
              <a:ext cx="419903" cy="663760"/>
            </a:xfrm>
            <a:custGeom>
              <a:avLst/>
              <a:gdLst/>
              <a:ahLst/>
              <a:cxnLst>
                <a:cxn ang="0">
                  <a:pos x="44" y="521"/>
                </a:cxn>
                <a:cxn ang="0">
                  <a:pos x="0" y="495"/>
                </a:cxn>
                <a:cxn ang="0">
                  <a:pos x="286" y="0"/>
                </a:cxn>
                <a:cxn ang="0">
                  <a:pos x="330" y="26"/>
                </a:cxn>
                <a:cxn ang="0">
                  <a:pos x="44" y="521"/>
                </a:cxn>
              </a:cxnLst>
              <a:rect l="0" t="0" r="r" b="b"/>
              <a:pathLst>
                <a:path w="330" h="521">
                  <a:moveTo>
                    <a:pt x="44" y="521"/>
                  </a:moveTo>
                  <a:lnTo>
                    <a:pt x="0" y="495"/>
                  </a:lnTo>
                  <a:lnTo>
                    <a:pt x="286" y="0"/>
                  </a:lnTo>
                  <a:lnTo>
                    <a:pt x="330" y="26"/>
                  </a:lnTo>
                  <a:lnTo>
                    <a:pt x="44" y="5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9239" name="组合 199"/>
          <p:cNvGrpSpPr>
            <a:grpSpLocks/>
          </p:cNvGrpSpPr>
          <p:nvPr/>
        </p:nvGrpSpPr>
        <p:grpSpPr bwMode="auto">
          <a:xfrm rot="2801918">
            <a:off x="-25401" y="-71437"/>
            <a:ext cx="1524001" cy="1524000"/>
            <a:chOff x="2571202" y="2695585"/>
            <a:chExt cx="2805306" cy="2803871"/>
          </a:xfrm>
        </p:grpSpPr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 rot="418273">
              <a:off x="4026452" y="2737517"/>
              <a:ext cx="67209" cy="72725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 rot="418273">
              <a:off x="3364782" y="2799086"/>
              <a:ext cx="420796" cy="665919"/>
            </a:xfrm>
            <a:custGeom>
              <a:avLst/>
              <a:gdLst/>
              <a:ahLst/>
              <a:cxnLst>
                <a:cxn ang="0">
                  <a:pos x="330" y="495"/>
                </a:cxn>
                <a:cxn ang="0">
                  <a:pos x="285" y="521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330" y="495"/>
                </a:cxn>
              </a:cxnLst>
              <a:rect l="0" t="0" r="r" b="b"/>
              <a:pathLst>
                <a:path w="330" h="521">
                  <a:moveTo>
                    <a:pt x="330" y="495"/>
                  </a:moveTo>
                  <a:lnTo>
                    <a:pt x="285" y="521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330" y="4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 rot="418273">
              <a:off x="2807361" y="3250760"/>
              <a:ext cx="666260" cy="420581"/>
            </a:xfrm>
            <a:custGeom>
              <a:avLst/>
              <a:gdLst/>
              <a:ahLst/>
              <a:cxnLst>
                <a:cxn ang="0">
                  <a:pos x="521" y="285"/>
                </a:cxn>
                <a:cxn ang="0">
                  <a:pos x="495" y="330"/>
                </a:cxn>
                <a:cxn ang="0">
                  <a:pos x="0" y="42"/>
                </a:cxn>
                <a:cxn ang="0">
                  <a:pos x="26" y="0"/>
                </a:cxn>
                <a:cxn ang="0">
                  <a:pos x="521" y="285"/>
                </a:cxn>
              </a:cxnLst>
              <a:rect l="0" t="0" r="r" b="b"/>
              <a:pathLst>
                <a:path w="521" h="330">
                  <a:moveTo>
                    <a:pt x="521" y="285"/>
                  </a:moveTo>
                  <a:lnTo>
                    <a:pt x="495" y="330"/>
                  </a:lnTo>
                  <a:lnTo>
                    <a:pt x="0" y="42"/>
                  </a:lnTo>
                  <a:lnTo>
                    <a:pt x="26" y="0"/>
                  </a:lnTo>
                  <a:lnTo>
                    <a:pt x="521" y="2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 rot="418273">
              <a:off x="2513500" y="3977588"/>
              <a:ext cx="730548" cy="671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 rot="418273">
              <a:off x="2621434" y="4318923"/>
              <a:ext cx="663337" cy="423502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21" y="44"/>
                </a:cxn>
                <a:cxn ang="0">
                  <a:pos x="26" y="330"/>
                </a:cxn>
                <a:cxn ang="0">
                  <a:pos x="0" y="286"/>
                </a:cxn>
                <a:cxn ang="0">
                  <a:pos x="495" y="0"/>
                </a:cxn>
              </a:cxnLst>
              <a:rect l="0" t="0" r="r" b="b"/>
              <a:pathLst>
                <a:path w="521" h="330">
                  <a:moveTo>
                    <a:pt x="495" y="0"/>
                  </a:moveTo>
                  <a:lnTo>
                    <a:pt x="521" y="44"/>
                  </a:lnTo>
                  <a:lnTo>
                    <a:pt x="26" y="330"/>
                  </a:lnTo>
                  <a:lnTo>
                    <a:pt x="0" y="286"/>
                  </a:lnTo>
                  <a:lnTo>
                    <a:pt x="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 rot="418273">
              <a:off x="3104856" y="4609893"/>
              <a:ext cx="423717" cy="663000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30" y="25"/>
                </a:cxn>
                <a:cxn ang="0">
                  <a:pos x="44" y="520"/>
                </a:cxn>
                <a:cxn ang="0">
                  <a:pos x="0" y="495"/>
                </a:cxn>
                <a:cxn ang="0">
                  <a:pos x="285" y="0"/>
                </a:cxn>
              </a:cxnLst>
              <a:rect l="0" t="0" r="r" b="b"/>
              <a:pathLst>
                <a:path w="330" h="520">
                  <a:moveTo>
                    <a:pt x="285" y="0"/>
                  </a:moveTo>
                  <a:lnTo>
                    <a:pt x="330" y="25"/>
                  </a:lnTo>
                  <a:lnTo>
                    <a:pt x="44" y="520"/>
                  </a:lnTo>
                  <a:lnTo>
                    <a:pt x="0" y="495"/>
                  </a:lnTo>
                  <a:lnTo>
                    <a:pt x="2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 rot="418273">
              <a:off x="3771268" y="4796771"/>
              <a:ext cx="67209" cy="727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 rot="418273">
              <a:off x="4153995" y="4734407"/>
              <a:ext cx="420796" cy="66591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5" y="0"/>
                </a:cxn>
                <a:cxn ang="0">
                  <a:pos x="330" y="495"/>
                </a:cxn>
                <a:cxn ang="0">
                  <a:pos x="286" y="521"/>
                </a:cxn>
                <a:cxn ang="0">
                  <a:pos x="0" y="26"/>
                </a:cxn>
              </a:cxnLst>
              <a:rect l="0" t="0" r="r" b="b"/>
              <a:pathLst>
                <a:path w="330" h="521">
                  <a:moveTo>
                    <a:pt x="0" y="26"/>
                  </a:moveTo>
                  <a:lnTo>
                    <a:pt x="45" y="0"/>
                  </a:lnTo>
                  <a:lnTo>
                    <a:pt x="330" y="495"/>
                  </a:lnTo>
                  <a:lnTo>
                    <a:pt x="286" y="521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 rot="418273">
              <a:off x="4466747" y="4526069"/>
              <a:ext cx="660415" cy="42058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4" y="0"/>
                </a:cxn>
                <a:cxn ang="0">
                  <a:pos x="519" y="286"/>
                </a:cxn>
                <a:cxn ang="0">
                  <a:pos x="495" y="330"/>
                </a:cxn>
                <a:cxn ang="0">
                  <a:pos x="0" y="44"/>
                </a:cxn>
              </a:cxnLst>
              <a:rect l="0" t="0" r="r" b="b"/>
              <a:pathLst>
                <a:path w="519" h="330">
                  <a:moveTo>
                    <a:pt x="0" y="44"/>
                  </a:moveTo>
                  <a:lnTo>
                    <a:pt x="24" y="0"/>
                  </a:lnTo>
                  <a:lnTo>
                    <a:pt x="519" y="286"/>
                  </a:lnTo>
                  <a:lnTo>
                    <a:pt x="495" y="330"/>
                  </a:lnTo>
                  <a:lnTo>
                    <a:pt x="0" y="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 rot="418273">
              <a:off x="4591187" y="4261050"/>
              <a:ext cx="730548" cy="671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auto">
            <a:xfrm rot="418273">
              <a:off x="4598195" y="3499987"/>
              <a:ext cx="663337" cy="423502"/>
            </a:xfrm>
            <a:custGeom>
              <a:avLst/>
              <a:gdLst/>
              <a:ahLst/>
              <a:cxnLst>
                <a:cxn ang="0">
                  <a:pos x="26" y="331"/>
                </a:cxn>
                <a:cxn ang="0">
                  <a:pos x="0" y="287"/>
                </a:cxn>
                <a:cxn ang="0">
                  <a:pos x="495" y="0"/>
                </a:cxn>
                <a:cxn ang="0">
                  <a:pos x="521" y="44"/>
                </a:cxn>
                <a:cxn ang="0">
                  <a:pos x="26" y="331"/>
                </a:cxn>
              </a:cxnLst>
              <a:rect l="0" t="0" r="r" b="b"/>
              <a:pathLst>
                <a:path w="521" h="331">
                  <a:moveTo>
                    <a:pt x="26" y="331"/>
                  </a:moveTo>
                  <a:lnTo>
                    <a:pt x="0" y="287"/>
                  </a:lnTo>
                  <a:lnTo>
                    <a:pt x="495" y="0"/>
                  </a:lnTo>
                  <a:lnTo>
                    <a:pt x="521" y="44"/>
                  </a:lnTo>
                  <a:lnTo>
                    <a:pt x="26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 rot="418273">
              <a:off x="4396243" y="2935871"/>
              <a:ext cx="420796" cy="665919"/>
            </a:xfrm>
            <a:custGeom>
              <a:avLst/>
              <a:gdLst/>
              <a:ahLst/>
              <a:cxnLst>
                <a:cxn ang="0">
                  <a:pos x="44" y="521"/>
                </a:cxn>
                <a:cxn ang="0">
                  <a:pos x="0" y="495"/>
                </a:cxn>
                <a:cxn ang="0">
                  <a:pos x="286" y="0"/>
                </a:cxn>
                <a:cxn ang="0">
                  <a:pos x="330" y="26"/>
                </a:cxn>
                <a:cxn ang="0">
                  <a:pos x="44" y="521"/>
                </a:cxn>
              </a:cxnLst>
              <a:rect l="0" t="0" r="r" b="b"/>
              <a:pathLst>
                <a:path w="330" h="521">
                  <a:moveTo>
                    <a:pt x="44" y="521"/>
                  </a:moveTo>
                  <a:lnTo>
                    <a:pt x="0" y="495"/>
                  </a:lnTo>
                  <a:lnTo>
                    <a:pt x="286" y="0"/>
                  </a:lnTo>
                  <a:lnTo>
                    <a:pt x="330" y="26"/>
                  </a:lnTo>
                  <a:lnTo>
                    <a:pt x="44" y="5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9240" name="组合 213"/>
          <p:cNvGrpSpPr>
            <a:grpSpLocks/>
          </p:cNvGrpSpPr>
          <p:nvPr/>
        </p:nvGrpSpPr>
        <p:grpSpPr bwMode="auto">
          <a:xfrm rot="1116119">
            <a:off x="122238" y="76200"/>
            <a:ext cx="1230312" cy="1228725"/>
            <a:chOff x="2571202" y="2695585"/>
            <a:chExt cx="2805306" cy="2803871"/>
          </a:xfrm>
        </p:grpSpPr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 rot="418273">
              <a:off x="4079048" y="2695171"/>
              <a:ext cx="65156" cy="72813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 rot="418273">
              <a:off x="3356417" y="2785405"/>
              <a:ext cx="419891" cy="666553"/>
            </a:xfrm>
            <a:custGeom>
              <a:avLst/>
              <a:gdLst/>
              <a:ahLst/>
              <a:cxnLst>
                <a:cxn ang="0">
                  <a:pos x="330" y="495"/>
                </a:cxn>
                <a:cxn ang="0">
                  <a:pos x="285" y="521"/>
                </a:cxn>
                <a:cxn ang="0">
                  <a:pos x="0" y="24"/>
                </a:cxn>
                <a:cxn ang="0">
                  <a:pos x="44" y="0"/>
                </a:cxn>
                <a:cxn ang="0">
                  <a:pos x="330" y="495"/>
                </a:cxn>
              </a:cxnLst>
              <a:rect l="0" t="0" r="r" b="b"/>
              <a:pathLst>
                <a:path w="330" h="521">
                  <a:moveTo>
                    <a:pt x="330" y="495"/>
                  </a:moveTo>
                  <a:lnTo>
                    <a:pt x="285" y="521"/>
                  </a:lnTo>
                  <a:lnTo>
                    <a:pt x="0" y="24"/>
                  </a:lnTo>
                  <a:lnTo>
                    <a:pt x="44" y="0"/>
                  </a:lnTo>
                  <a:lnTo>
                    <a:pt x="330" y="4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 rot="418273">
              <a:off x="2766090" y="3222673"/>
              <a:ext cx="666034" cy="420218"/>
            </a:xfrm>
            <a:custGeom>
              <a:avLst/>
              <a:gdLst/>
              <a:ahLst/>
              <a:cxnLst>
                <a:cxn ang="0">
                  <a:pos x="521" y="285"/>
                </a:cxn>
                <a:cxn ang="0">
                  <a:pos x="495" y="330"/>
                </a:cxn>
                <a:cxn ang="0">
                  <a:pos x="0" y="42"/>
                </a:cxn>
                <a:cxn ang="0">
                  <a:pos x="26" y="0"/>
                </a:cxn>
                <a:cxn ang="0">
                  <a:pos x="521" y="285"/>
                </a:cxn>
              </a:cxnLst>
              <a:rect l="0" t="0" r="r" b="b"/>
              <a:pathLst>
                <a:path w="521" h="330">
                  <a:moveTo>
                    <a:pt x="521" y="285"/>
                  </a:moveTo>
                  <a:lnTo>
                    <a:pt x="495" y="330"/>
                  </a:lnTo>
                  <a:lnTo>
                    <a:pt x="0" y="42"/>
                  </a:lnTo>
                  <a:lnTo>
                    <a:pt x="26" y="0"/>
                  </a:lnTo>
                  <a:lnTo>
                    <a:pt x="521" y="2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Rectangle 12"/>
            <p:cNvSpPr>
              <a:spLocks noChangeArrowheads="1"/>
            </p:cNvSpPr>
            <p:nvPr/>
          </p:nvSpPr>
          <p:spPr bwMode="auto">
            <a:xfrm rot="418273">
              <a:off x="2513998" y="3883101"/>
              <a:ext cx="731190" cy="652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 rot="418273">
              <a:off x="2615670" y="4240373"/>
              <a:ext cx="666034" cy="420218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21" y="44"/>
                </a:cxn>
                <a:cxn ang="0">
                  <a:pos x="26" y="330"/>
                </a:cxn>
                <a:cxn ang="0">
                  <a:pos x="0" y="286"/>
                </a:cxn>
                <a:cxn ang="0">
                  <a:pos x="495" y="0"/>
                </a:cxn>
              </a:cxnLst>
              <a:rect l="0" t="0" r="r" b="b"/>
              <a:pathLst>
                <a:path w="521" h="330">
                  <a:moveTo>
                    <a:pt x="495" y="0"/>
                  </a:moveTo>
                  <a:lnTo>
                    <a:pt x="521" y="44"/>
                  </a:lnTo>
                  <a:lnTo>
                    <a:pt x="26" y="330"/>
                  </a:lnTo>
                  <a:lnTo>
                    <a:pt x="0" y="286"/>
                  </a:lnTo>
                  <a:lnTo>
                    <a:pt x="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 rot="418273">
              <a:off x="3105245" y="4582380"/>
              <a:ext cx="419891" cy="666553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330" y="25"/>
                </a:cxn>
                <a:cxn ang="0">
                  <a:pos x="44" y="520"/>
                </a:cxn>
                <a:cxn ang="0">
                  <a:pos x="0" y="495"/>
                </a:cxn>
                <a:cxn ang="0">
                  <a:pos x="285" y="0"/>
                </a:cxn>
              </a:cxnLst>
              <a:rect l="0" t="0" r="r" b="b"/>
              <a:pathLst>
                <a:path w="330" h="520">
                  <a:moveTo>
                    <a:pt x="285" y="0"/>
                  </a:moveTo>
                  <a:lnTo>
                    <a:pt x="330" y="25"/>
                  </a:lnTo>
                  <a:lnTo>
                    <a:pt x="44" y="520"/>
                  </a:lnTo>
                  <a:lnTo>
                    <a:pt x="0" y="495"/>
                  </a:lnTo>
                  <a:lnTo>
                    <a:pt x="28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Rectangle 18"/>
            <p:cNvSpPr>
              <a:spLocks noChangeArrowheads="1"/>
            </p:cNvSpPr>
            <p:nvPr/>
          </p:nvSpPr>
          <p:spPr bwMode="auto">
            <a:xfrm rot="418273">
              <a:off x="3757654" y="4748957"/>
              <a:ext cx="65156" cy="7281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 rot="418273">
              <a:off x="4140942" y="4733523"/>
              <a:ext cx="423512" cy="66293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5" y="0"/>
                </a:cxn>
                <a:cxn ang="0">
                  <a:pos x="330" y="495"/>
                </a:cxn>
                <a:cxn ang="0">
                  <a:pos x="286" y="521"/>
                </a:cxn>
                <a:cxn ang="0">
                  <a:pos x="0" y="26"/>
                </a:cxn>
              </a:cxnLst>
              <a:rect l="0" t="0" r="r" b="b"/>
              <a:pathLst>
                <a:path w="330" h="521">
                  <a:moveTo>
                    <a:pt x="0" y="26"/>
                  </a:moveTo>
                  <a:lnTo>
                    <a:pt x="45" y="0"/>
                  </a:lnTo>
                  <a:lnTo>
                    <a:pt x="330" y="495"/>
                  </a:lnTo>
                  <a:lnTo>
                    <a:pt x="286" y="521"/>
                  </a:lnTo>
                  <a:lnTo>
                    <a:pt x="0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 rot="418273">
              <a:off x="4438884" y="4517439"/>
              <a:ext cx="662416" cy="42021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4" y="0"/>
                </a:cxn>
                <a:cxn ang="0">
                  <a:pos x="519" y="286"/>
                </a:cxn>
                <a:cxn ang="0">
                  <a:pos x="495" y="330"/>
                </a:cxn>
                <a:cxn ang="0">
                  <a:pos x="0" y="44"/>
                </a:cxn>
              </a:cxnLst>
              <a:rect l="0" t="0" r="r" b="b"/>
              <a:pathLst>
                <a:path w="519" h="330">
                  <a:moveTo>
                    <a:pt x="0" y="44"/>
                  </a:moveTo>
                  <a:lnTo>
                    <a:pt x="24" y="0"/>
                  </a:lnTo>
                  <a:lnTo>
                    <a:pt x="519" y="286"/>
                  </a:lnTo>
                  <a:lnTo>
                    <a:pt x="495" y="330"/>
                  </a:lnTo>
                  <a:lnTo>
                    <a:pt x="0" y="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 rot="418273">
              <a:off x="4582660" y="4161074"/>
              <a:ext cx="731190" cy="6882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1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 rot="418273">
              <a:off x="4612165" y="3488218"/>
              <a:ext cx="662416" cy="420218"/>
            </a:xfrm>
            <a:custGeom>
              <a:avLst/>
              <a:gdLst/>
              <a:ahLst/>
              <a:cxnLst>
                <a:cxn ang="0">
                  <a:pos x="26" y="331"/>
                </a:cxn>
                <a:cxn ang="0">
                  <a:pos x="0" y="287"/>
                </a:cxn>
                <a:cxn ang="0">
                  <a:pos x="495" y="0"/>
                </a:cxn>
                <a:cxn ang="0">
                  <a:pos x="521" y="44"/>
                </a:cxn>
                <a:cxn ang="0">
                  <a:pos x="26" y="331"/>
                </a:cxn>
              </a:cxnLst>
              <a:rect l="0" t="0" r="r" b="b"/>
              <a:pathLst>
                <a:path w="521" h="331">
                  <a:moveTo>
                    <a:pt x="26" y="331"/>
                  </a:moveTo>
                  <a:lnTo>
                    <a:pt x="0" y="287"/>
                  </a:lnTo>
                  <a:lnTo>
                    <a:pt x="495" y="0"/>
                  </a:lnTo>
                  <a:lnTo>
                    <a:pt x="521" y="44"/>
                  </a:lnTo>
                  <a:lnTo>
                    <a:pt x="26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5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 rot="418273">
              <a:off x="4387012" y="2919866"/>
              <a:ext cx="419891" cy="666553"/>
            </a:xfrm>
            <a:custGeom>
              <a:avLst/>
              <a:gdLst/>
              <a:ahLst/>
              <a:cxnLst>
                <a:cxn ang="0">
                  <a:pos x="44" y="521"/>
                </a:cxn>
                <a:cxn ang="0">
                  <a:pos x="0" y="495"/>
                </a:cxn>
                <a:cxn ang="0">
                  <a:pos x="286" y="0"/>
                </a:cxn>
                <a:cxn ang="0">
                  <a:pos x="330" y="26"/>
                </a:cxn>
                <a:cxn ang="0">
                  <a:pos x="44" y="521"/>
                </a:cxn>
              </a:cxnLst>
              <a:rect l="0" t="0" r="r" b="b"/>
              <a:pathLst>
                <a:path w="330" h="521">
                  <a:moveTo>
                    <a:pt x="44" y="521"/>
                  </a:moveTo>
                  <a:lnTo>
                    <a:pt x="0" y="495"/>
                  </a:lnTo>
                  <a:lnTo>
                    <a:pt x="286" y="0"/>
                  </a:lnTo>
                  <a:lnTo>
                    <a:pt x="330" y="26"/>
                  </a:lnTo>
                  <a:lnTo>
                    <a:pt x="44" y="5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1000">
                  <a:srgbClr val="ECE370">
                    <a:alpha val="19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pic>
        <p:nvPicPr>
          <p:cNvPr id="9241" name="Picture 12" descr="F:\work\静安团委\未标题-2副本4444444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5100" y="139700"/>
            <a:ext cx="11557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" descr="LOGO白副本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38889E-6 -1.85185E-6 L 1.6033 -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1.38889E-6 -1.85185E-6 L 1.6033 -1.85185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43 -0.00416 C 0.08542 -0.00416 0.1573 0.09121 0.1573 0.20857 C 0.1573 0.3257 0.08542 0.42153 -0.00243 0.42153 C -0.09045 0.42153 -0.16198 0.3257 -0.16198 0.20857 C -0.16198 0.09121 -0.09045 -0.00416 -0.00243 -0.00416 Z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29 -0.01064 C -0.04635 0.09051 -0.14427 0.12686 -0.21996 0.06644 C -0.29566 0.00787 -0.32187 -0.12314 -0.27847 -0.22338 C -0.23368 -0.32476 -0.13645 -0.35902 -0.06076 -0.30046 C 0.01598 -0.24166 0.04167 -0.11342 -0.00329 -0.01064 Z " pathEditMode="relative" rAng="7200000" ptsTypes="fffff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34 -0.00347 C -0.04461 -0.10486 -0.0184 -0.23704 0.05851 -0.2963 C 0.13473 -0.35509 0.23403 -0.31968 0.27813 -0.21782 C 0.32257 -0.11435 0.29532 0.0162 0.21875 0.07523 C 0.14219 0.13426 0.0441 0.09954 -0.00034 -0.00347 Z " pathEditMode="relative" rAng="-7200000" ptsTypes="fffff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1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8"/>
          <p:cNvGrpSpPr>
            <a:grpSpLocks/>
          </p:cNvGrpSpPr>
          <p:nvPr/>
        </p:nvGrpSpPr>
        <p:grpSpPr bwMode="auto">
          <a:xfrm>
            <a:off x="820738" y="2570163"/>
            <a:ext cx="7419975" cy="1065212"/>
            <a:chOff x="820738" y="2889250"/>
            <a:chExt cx="7419975" cy="1065213"/>
          </a:xfrm>
        </p:grpSpPr>
        <p:sp>
          <p:nvSpPr>
            <p:cNvPr id="10297" name="AutoShape 49"/>
            <p:cNvSpPr>
              <a:spLocks noChangeArrowheads="1"/>
            </p:cNvSpPr>
            <p:nvPr/>
          </p:nvSpPr>
          <p:spPr bwMode="auto">
            <a:xfrm flipH="1">
              <a:off x="5397500" y="2889250"/>
              <a:ext cx="828675" cy="1065213"/>
            </a:xfrm>
            <a:prstGeom prst="rightArrow">
              <a:avLst>
                <a:gd name="adj1" fmla="val 70389"/>
                <a:gd name="adj2" fmla="val 68255"/>
              </a:avLst>
            </a:prstGeom>
            <a:solidFill>
              <a:srgbClr val="B2B2B2">
                <a:alpha val="69803"/>
              </a:srgbClr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0298" name="组合 67"/>
            <p:cNvGrpSpPr>
              <a:grpSpLocks/>
            </p:cNvGrpSpPr>
            <p:nvPr/>
          </p:nvGrpSpPr>
          <p:grpSpPr bwMode="auto">
            <a:xfrm>
              <a:off x="820738" y="2889250"/>
              <a:ext cx="7419975" cy="1065213"/>
              <a:chOff x="820738" y="2889250"/>
              <a:chExt cx="7419975" cy="1065213"/>
            </a:xfrm>
          </p:grpSpPr>
          <p:sp>
            <p:nvSpPr>
              <p:cNvPr id="10299" name="圆角矩形 37"/>
              <p:cNvSpPr>
                <a:spLocks noChangeArrowheads="1"/>
              </p:cNvSpPr>
              <p:nvPr/>
            </p:nvSpPr>
            <p:spPr bwMode="auto">
              <a:xfrm>
                <a:off x="6259513" y="3043238"/>
                <a:ext cx="1981200" cy="755650"/>
              </a:xfrm>
              <a:prstGeom prst="roundRect">
                <a:avLst>
                  <a:gd name="adj" fmla="val 3278"/>
                </a:avLst>
              </a:prstGeom>
              <a:solidFill>
                <a:srgbClr val="B2B2B2">
                  <a:alpha val="69803"/>
                </a:srgbClr>
              </a:solidFill>
              <a:ln w="127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300" name="Text Box 18"/>
              <p:cNvSpPr txBox="1">
                <a:spLocks noChangeArrowheads="1"/>
              </p:cNvSpPr>
              <p:nvPr/>
            </p:nvSpPr>
            <p:spPr bwMode="gray">
              <a:xfrm>
                <a:off x="6637338" y="3252788"/>
                <a:ext cx="1557337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点击添加文本</a:t>
                </a:r>
              </a:p>
            </p:txBody>
          </p:sp>
          <p:grpSp>
            <p:nvGrpSpPr>
              <p:cNvPr id="10301" name="组合 57"/>
              <p:cNvGrpSpPr>
                <a:grpSpLocks/>
              </p:cNvGrpSpPr>
              <p:nvPr/>
            </p:nvGrpSpPr>
            <p:grpSpPr bwMode="auto">
              <a:xfrm>
                <a:off x="820738" y="2889250"/>
                <a:ext cx="2854325" cy="1065213"/>
                <a:chOff x="820118" y="3112105"/>
                <a:chExt cx="2854732" cy="1065212"/>
              </a:xfrm>
            </p:grpSpPr>
            <p:sp>
              <p:nvSpPr>
                <p:cNvPr id="10303" name="AutoShape 71"/>
                <p:cNvSpPr>
                  <a:spLocks noChangeArrowheads="1"/>
                </p:cNvSpPr>
                <p:nvPr/>
              </p:nvSpPr>
              <p:spPr bwMode="auto">
                <a:xfrm>
                  <a:off x="2846850" y="3112105"/>
                  <a:ext cx="828000" cy="1065212"/>
                </a:xfrm>
                <a:prstGeom prst="rightArrow">
                  <a:avLst>
                    <a:gd name="adj1" fmla="val 70389"/>
                    <a:gd name="adj2" fmla="val 62116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304" name="圆角矩形 16"/>
                <p:cNvSpPr>
                  <a:spLocks noChangeArrowheads="1"/>
                </p:cNvSpPr>
                <p:nvPr/>
              </p:nvSpPr>
              <p:spPr bwMode="auto">
                <a:xfrm>
                  <a:off x="820118" y="3266711"/>
                  <a:ext cx="1980000" cy="756000"/>
                </a:xfrm>
                <a:prstGeom prst="roundRect">
                  <a:avLst>
                    <a:gd name="adj" fmla="val 3278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0302" name="Text Box 18"/>
              <p:cNvSpPr txBox="1">
                <a:spLocks noChangeArrowheads="1"/>
              </p:cNvSpPr>
              <p:nvPr/>
            </p:nvSpPr>
            <p:spPr bwMode="gray">
              <a:xfrm>
                <a:off x="941388" y="3252788"/>
                <a:ext cx="1433512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点击添加文本</a:t>
                </a:r>
              </a:p>
            </p:txBody>
          </p:sp>
        </p:grpSp>
      </p:grpSp>
      <p:grpSp>
        <p:nvGrpSpPr>
          <p:cNvPr id="5" name="组合 66"/>
          <p:cNvGrpSpPr>
            <a:grpSpLocks/>
          </p:cNvGrpSpPr>
          <p:nvPr/>
        </p:nvGrpSpPr>
        <p:grpSpPr bwMode="auto">
          <a:xfrm>
            <a:off x="1560513" y="1323975"/>
            <a:ext cx="5927725" cy="3533775"/>
            <a:chOff x="1560513" y="1643063"/>
            <a:chExt cx="5927725" cy="3533775"/>
          </a:xfrm>
        </p:grpSpPr>
        <p:sp>
          <p:nvSpPr>
            <p:cNvPr id="10290" name="AutoShape 75"/>
            <p:cNvSpPr>
              <a:spLocks noChangeArrowheads="1"/>
            </p:cNvSpPr>
            <p:nvPr/>
          </p:nvSpPr>
          <p:spPr bwMode="auto">
            <a:xfrm rot="-2700000">
              <a:off x="3473821" y="3951288"/>
              <a:ext cx="828304" cy="1080483"/>
            </a:xfrm>
            <a:prstGeom prst="rightArrow">
              <a:avLst>
                <a:gd name="adj1" fmla="val 70389"/>
                <a:gd name="adj2" fmla="val 65694"/>
              </a:avLst>
            </a:prstGeom>
            <a:solidFill>
              <a:srgbClr val="B2B2B2">
                <a:alpha val="69803"/>
              </a:srgbClr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291" name="圆角矩形 23"/>
            <p:cNvSpPr>
              <a:spLocks noChangeArrowheads="1"/>
            </p:cNvSpPr>
            <p:nvPr/>
          </p:nvSpPr>
          <p:spPr bwMode="auto">
            <a:xfrm>
              <a:off x="1560513" y="4420500"/>
              <a:ext cx="1980727" cy="756338"/>
            </a:xfrm>
            <a:prstGeom prst="roundRect">
              <a:avLst>
                <a:gd name="adj" fmla="val 3278"/>
              </a:avLst>
            </a:prstGeom>
            <a:solidFill>
              <a:srgbClr val="B2B2B2">
                <a:alpha val="69803"/>
              </a:srgbClr>
            </a:solidFill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0292" name="组合 74"/>
            <p:cNvGrpSpPr>
              <a:grpSpLocks/>
            </p:cNvGrpSpPr>
            <p:nvPr/>
          </p:nvGrpSpPr>
          <p:grpSpPr bwMode="auto">
            <a:xfrm>
              <a:off x="4767263" y="1643063"/>
              <a:ext cx="2720975" cy="1239837"/>
              <a:chOff x="4767688" y="1866174"/>
              <a:chExt cx="2720177" cy="1239951"/>
            </a:xfrm>
          </p:grpSpPr>
          <p:sp>
            <p:nvSpPr>
              <p:cNvPr id="10295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4767688" y="2040912"/>
                <a:ext cx="828000" cy="1065213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rgbClr val="B2B2B2">
                  <a:alpha val="69803"/>
                </a:srgbClr>
              </a:solidFill>
              <a:ln w="127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296" name="圆角矩形 44"/>
              <p:cNvSpPr>
                <a:spLocks noChangeArrowheads="1"/>
              </p:cNvSpPr>
              <p:nvPr/>
            </p:nvSpPr>
            <p:spPr bwMode="auto">
              <a:xfrm>
                <a:off x="5507865" y="1866174"/>
                <a:ext cx="1980000" cy="756000"/>
              </a:xfrm>
              <a:prstGeom prst="roundRect">
                <a:avLst>
                  <a:gd name="adj" fmla="val 3278"/>
                </a:avLst>
              </a:prstGeom>
              <a:solidFill>
                <a:srgbClr val="B2B2B2">
                  <a:alpha val="69803"/>
                </a:srgbClr>
              </a:solidFill>
              <a:ln w="12700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93" name="Text Box 18"/>
            <p:cNvSpPr txBox="1">
              <a:spLocks noChangeArrowheads="1"/>
            </p:cNvSpPr>
            <p:nvPr/>
          </p:nvSpPr>
          <p:spPr bwMode="gray">
            <a:xfrm>
              <a:off x="5915025" y="1851025"/>
              <a:ext cx="1557338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  <p:sp>
          <p:nvSpPr>
            <p:cNvPr id="10294" name="Text Box 18"/>
            <p:cNvSpPr txBox="1">
              <a:spLocks noChangeArrowheads="1"/>
            </p:cNvSpPr>
            <p:nvPr/>
          </p:nvSpPr>
          <p:spPr bwMode="gray">
            <a:xfrm>
              <a:off x="1595438" y="4629150"/>
              <a:ext cx="1563687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chemeClr val="tx2"/>
                  </a:solidFill>
                  <a:latin typeface="微软雅黑" pitchFamily="34" charset="-122"/>
                  <a:ea typeface="微软雅黑" pitchFamily="34" charset="-122"/>
                </a:rPr>
                <a:t>点击添加文本</a:t>
              </a:r>
            </a:p>
          </p:txBody>
        </p:sp>
      </p:grpSp>
      <p:grpSp>
        <p:nvGrpSpPr>
          <p:cNvPr id="8" name="组合 64"/>
          <p:cNvGrpSpPr>
            <a:grpSpLocks/>
          </p:cNvGrpSpPr>
          <p:nvPr/>
        </p:nvGrpSpPr>
        <p:grpSpPr bwMode="auto">
          <a:xfrm>
            <a:off x="1560513" y="1323975"/>
            <a:ext cx="5927725" cy="3533775"/>
            <a:chOff x="1560513" y="1643063"/>
            <a:chExt cx="5927725" cy="3533775"/>
          </a:xfrm>
        </p:grpSpPr>
        <p:grpSp>
          <p:nvGrpSpPr>
            <p:cNvPr id="10280" name="组合 63"/>
            <p:cNvGrpSpPr>
              <a:grpSpLocks/>
            </p:cNvGrpSpPr>
            <p:nvPr/>
          </p:nvGrpSpPr>
          <p:grpSpPr bwMode="auto">
            <a:xfrm>
              <a:off x="1560513" y="1643063"/>
              <a:ext cx="2865437" cy="1120775"/>
              <a:chOff x="1560513" y="1643063"/>
              <a:chExt cx="2865437" cy="1120775"/>
            </a:xfrm>
          </p:grpSpPr>
          <p:grpSp>
            <p:nvGrpSpPr>
              <p:cNvPr id="10286" name="组合 76"/>
              <p:cNvGrpSpPr>
                <a:grpSpLocks/>
              </p:cNvGrpSpPr>
              <p:nvPr/>
            </p:nvGrpSpPr>
            <p:grpSpPr bwMode="auto">
              <a:xfrm>
                <a:off x="1560513" y="1643063"/>
                <a:ext cx="2865437" cy="1120775"/>
                <a:chOff x="1560898" y="1866174"/>
                <a:chExt cx="2864440" cy="1121345"/>
              </a:xfrm>
            </p:grpSpPr>
            <p:sp>
              <p:nvSpPr>
                <p:cNvPr id="10288" name="AutoShape 73"/>
                <p:cNvSpPr>
                  <a:spLocks noChangeArrowheads="1"/>
                </p:cNvSpPr>
                <p:nvPr/>
              </p:nvSpPr>
              <p:spPr bwMode="auto">
                <a:xfrm rot="2700000">
                  <a:off x="3478732" y="2040912"/>
                  <a:ext cx="828000" cy="1065213"/>
                </a:xfrm>
                <a:prstGeom prst="rightArrow">
                  <a:avLst>
                    <a:gd name="adj1" fmla="val 70389"/>
                    <a:gd name="adj2" fmla="val 63769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89" name="圆角矩形 9"/>
                <p:cNvSpPr>
                  <a:spLocks noChangeArrowheads="1"/>
                </p:cNvSpPr>
                <p:nvPr/>
              </p:nvSpPr>
              <p:spPr bwMode="auto">
                <a:xfrm>
                  <a:off x="1560898" y="1866174"/>
                  <a:ext cx="1980000" cy="756000"/>
                </a:xfrm>
                <a:prstGeom prst="roundRect">
                  <a:avLst>
                    <a:gd name="adj" fmla="val 3278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0287" name="Text Box 18"/>
              <p:cNvSpPr txBox="1">
                <a:spLocks noChangeArrowheads="1"/>
              </p:cNvSpPr>
              <p:nvPr/>
            </p:nvSpPr>
            <p:spPr bwMode="gray">
              <a:xfrm>
                <a:off x="1647825" y="1851025"/>
                <a:ext cx="1557338" cy="339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点击添加文本</a:t>
                </a:r>
              </a:p>
            </p:txBody>
          </p:sp>
        </p:grpSp>
        <p:grpSp>
          <p:nvGrpSpPr>
            <p:cNvPr id="10281" name="组合 62"/>
            <p:cNvGrpSpPr>
              <a:grpSpLocks/>
            </p:cNvGrpSpPr>
            <p:nvPr/>
          </p:nvGrpSpPr>
          <p:grpSpPr bwMode="auto">
            <a:xfrm>
              <a:off x="4649788" y="4076700"/>
              <a:ext cx="2838450" cy="1100138"/>
              <a:chOff x="4649788" y="4076700"/>
              <a:chExt cx="2838450" cy="1100138"/>
            </a:xfrm>
          </p:grpSpPr>
          <p:grpSp>
            <p:nvGrpSpPr>
              <p:cNvPr id="10282" name="组合 72"/>
              <p:cNvGrpSpPr>
                <a:grpSpLocks/>
              </p:cNvGrpSpPr>
              <p:nvPr/>
            </p:nvGrpSpPr>
            <p:grpSpPr bwMode="auto">
              <a:xfrm>
                <a:off x="4649788" y="4076700"/>
                <a:ext cx="2838450" cy="1100138"/>
                <a:chOff x="4649082" y="4299107"/>
                <a:chExt cx="2838783" cy="1100991"/>
              </a:xfrm>
            </p:grpSpPr>
            <p:sp>
              <p:nvSpPr>
                <p:cNvPr id="10284" name="AutoShape 69"/>
                <p:cNvSpPr>
                  <a:spLocks noChangeArrowheads="1"/>
                </p:cNvSpPr>
                <p:nvPr/>
              </p:nvSpPr>
              <p:spPr bwMode="auto">
                <a:xfrm rot="2700000" flipH="1">
                  <a:off x="4767688" y="4180501"/>
                  <a:ext cx="828000" cy="1065212"/>
                </a:xfrm>
                <a:prstGeom prst="rightArrow">
                  <a:avLst>
                    <a:gd name="adj1" fmla="val 70389"/>
                    <a:gd name="adj2" fmla="val 64583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85" name="圆角矩形 30"/>
                <p:cNvSpPr>
                  <a:spLocks noChangeArrowheads="1"/>
                </p:cNvSpPr>
                <p:nvPr/>
              </p:nvSpPr>
              <p:spPr bwMode="auto">
                <a:xfrm>
                  <a:off x="5507865" y="4644098"/>
                  <a:ext cx="1980000" cy="756000"/>
                </a:xfrm>
                <a:prstGeom prst="roundRect">
                  <a:avLst>
                    <a:gd name="adj" fmla="val 3278"/>
                  </a:avLst>
                </a:prstGeom>
                <a:solidFill>
                  <a:srgbClr val="B2B2B2">
                    <a:alpha val="69803"/>
                  </a:srgbClr>
                </a:solidFill>
                <a:ln w="12700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0283" name="Text Box 18"/>
              <p:cNvSpPr txBox="1">
                <a:spLocks noChangeArrowheads="1"/>
              </p:cNvSpPr>
              <p:nvPr/>
            </p:nvSpPr>
            <p:spPr bwMode="gray">
              <a:xfrm>
                <a:off x="5810250" y="4629150"/>
                <a:ext cx="1489075" cy="3397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1600">
                    <a:solidFill>
                      <a:schemeClr val="tx2"/>
                    </a:solidFill>
                    <a:latin typeface="微软雅黑" pitchFamily="34" charset="-122"/>
                    <a:ea typeface="微软雅黑" pitchFamily="34" charset="-122"/>
                  </a:rPr>
                  <a:t>点击添加文本</a:t>
                </a:r>
              </a:p>
            </p:txBody>
          </p:sp>
        </p:grpSp>
      </p:grpSp>
      <p:grpSp>
        <p:nvGrpSpPr>
          <p:cNvPr id="13" name="组合 61"/>
          <p:cNvGrpSpPr>
            <a:grpSpLocks/>
          </p:cNvGrpSpPr>
          <p:nvPr/>
        </p:nvGrpSpPr>
        <p:grpSpPr bwMode="auto">
          <a:xfrm>
            <a:off x="3727450" y="2292350"/>
            <a:ext cx="1620838" cy="1620838"/>
            <a:chOff x="3727450" y="2611438"/>
            <a:chExt cx="1620838" cy="1620837"/>
          </a:xfrm>
        </p:grpSpPr>
        <p:grpSp>
          <p:nvGrpSpPr>
            <p:cNvPr id="10274" name="组合 31"/>
            <p:cNvGrpSpPr>
              <a:grpSpLocks noChangeAspect="1"/>
            </p:cNvGrpSpPr>
            <p:nvPr/>
          </p:nvGrpSpPr>
          <p:grpSpPr bwMode="auto">
            <a:xfrm>
              <a:off x="3727450" y="2611438"/>
              <a:ext cx="1620838" cy="1620837"/>
              <a:chOff x="3783343" y="1838185"/>
              <a:chExt cx="1444904" cy="1444905"/>
            </a:xfrm>
          </p:grpSpPr>
          <p:sp>
            <p:nvSpPr>
              <p:cNvPr id="53" name="Oval 93"/>
              <p:cNvSpPr>
                <a:spLocks noChangeArrowheads="1"/>
              </p:cNvSpPr>
              <p:nvPr/>
            </p:nvSpPr>
            <p:spPr bwMode="auto">
              <a:xfrm>
                <a:off x="3783343" y="1838185"/>
                <a:ext cx="1444904" cy="1444905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grpSp>
            <p:nvGrpSpPr>
              <p:cNvPr id="10277" name="Oval 94"/>
              <p:cNvGrpSpPr>
                <a:grpSpLocks noChangeAspect="1"/>
              </p:cNvGrpSpPr>
              <p:nvPr/>
            </p:nvGrpSpPr>
            <p:grpSpPr bwMode="auto">
              <a:xfrm>
                <a:off x="3824327" y="1870564"/>
                <a:ext cx="1282497" cy="1282498"/>
                <a:chOff x="3773424" y="2328672"/>
                <a:chExt cx="1438656" cy="1438656"/>
              </a:xfrm>
            </p:grpSpPr>
            <p:pic>
              <p:nvPicPr>
                <p:cNvPr id="10278" name="Oval 9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73424" y="2328672"/>
                  <a:ext cx="1438656" cy="14386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7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97258" y="2549841"/>
                  <a:ext cx="987459" cy="987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275" name="Text Box 18"/>
            <p:cNvSpPr txBox="1">
              <a:spLocks noChangeArrowheads="1"/>
            </p:cNvSpPr>
            <p:nvPr/>
          </p:nvSpPr>
          <p:spPr bwMode="gray">
            <a:xfrm>
              <a:off x="3859213" y="3189288"/>
              <a:ext cx="128746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添加文本</a:t>
              </a:r>
            </a:p>
          </p:txBody>
        </p:sp>
      </p:grpSp>
      <p:grpSp>
        <p:nvGrpSpPr>
          <p:cNvPr id="17" name="组合 58"/>
          <p:cNvGrpSpPr>
            <a:grpSpLocks/>
          </p:cNvGrpSpPr>
          <p:nvPr/>
        </p:nvGrpSpPr>
        <p:grpSpPr bwMode="auto">
          <a:xfrm>
            <a:off x="2446338" y="2724150"/>
            <a:ext cx="4181475" cy="757238"/>
            <a:chOff x="2445630" y="3043238"/>
            <a:chExt cx="4182183" cy="756619"/>
          </a:xfrm>
        </p:grpSpPr>
        <p:grpSp>
          <p:nvGrpSpPr>
            <p:cNvPr id="10266" name="组合 24"/>
            <p:cNvGrpSpPr>
              <a:grpSpLocks noChangeAspect="1"/>
            </p:cNvGrpSpPr>
            <p:nvPr/>
          </p:nvGrpSpPr>
          <p:grpSpPr bwMode="auto">
            <a:xfrm>
              <a:off x="2445630" y="3043856"/>
              <a:ext cx="756764" cy="756001"/>
              <a:chOff x="2759075" y="2003425"/>
              <a:chExt cx="1376363" cy="1374775"/>
            </a:xfrm>
          </p:grpSpPr>
          <p:sp>
            <p:nvSpPr>
              <p:cNvPr id="14" name="椭圆 13"/>
              <p:cNvSpPr>
                <a:spLocks noChangeAspect="1"/>
              </p:cNvSpPr>
              <p:nvPr/>
            </p:nvSpPr>
            <p:spPr bwMode="auto">
              <a:xfrm>
                <a:off x="2759075" y="2002300"/>
                <a:ext cx="1377456" cy="137590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73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267" name="组合 41"/>
            <p:cNvGrpSpPr>
              <a:grpSpLocks noChangeAspect="1"/>
            </p:cNvGrpSpPr>
            <p:nvPr/>
          </p:nvGrpSpPr>
          <p:grpSpPr bwMode="auto">
            <a:xfrm>
              <a:off x="5870575" y="3043238"/>
              <a:ext cx="757238" cy="755650"/>
              <a:chOff x="2759075" y="2003425"/>
              <a:chExt cx="1376363" cy="1374775"/>
            </a:xfrm>
          </p:grpSpPr>
          <p:sp>
            <p:nvSpPr>
              <p:cNvPr id="35" name="椭圆 34"/>
              <p:cNvSpPr>
                <a:spLocks noChangeAspect="1"/>
              </p:cNvSpPr>
              <p:nvPr/>
            </p:nvSpPr>
            <p:spPr bwMode="auto">
              <a:xfrm>
                <a:off x="2758842" y="2003425"/>
                <a:ext cx="1376596" cy="1373652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71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68" name="Rectangle 26"/>
            <p:cNvSpPr>
              <a:spLocks noChangeArrowheads="1"/>
            </p:cNvSpPr>
            <p:nvPr/>
          </p:nvSpPr>
          <p:spPr bwMode="auto">
            <a:xfrm>
              <a:off x="5937250" y="3232150"/>
              <a:ext cx="544513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  <p:sp>
          <p:nvSpPr>
            <p:cNvPr id="10269" name="Rectangle 26"/>
            <p:cNvSpPr>
              <a:spLocks noChangeArrowheads="1"/>
            </p:cNvSpPr>
            <p:nvPr/>
          </p:nvSpPr>
          <p:spPr bwMode="auto">
            <a:xfrm>
              <a:off x="2511425" y="3232150"/>
              <a:ext cx="544513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</p:grpSp>
      <p:grpSp>
        <p:nvGrpSpPr>
          <p:cNvPr id="20" name="组合 60"/>
          <p:cNvGrpSpPr>
            <a:grpSpLocks/>
          </p:cNvGrpSpPr>
          <p:nvPr/>
        </p:nvGrpSpPr>
        <p:grpSpPr bwMode="auto">
          <a:xfrm>
            <a:off x="3186113" y="1323975"/>
            <a:ext cx="2678112" cy="3533775"/>
            <a:chOff x="3186234" y="1643063"/>
            <a:chExt cx="2677954" cy="3533775"/>
          </a:xfrm>
        </p:grpSpPr>
        <p:grpSp>
          <p:nvGrpSpPr>
            <p:cNvPr id="10258" name="组合 35"/>
            <p:cNvGrpSpPr>
              <a:grpSpLocks noChangeAspect="1"/>
            </p:cNvGrpSpPr>
            <p:nvPr/>
          </p:nvGrpSpPr>
          <p:grpSpPr bwMode="auto">
            <a:xfrm>
              <a:off x="3186234" y="4420500"/>
              <a:ext cx="757150" cy="756338"/>
              <a:chOff x="2759075" y="2003425"/>
              <a:chExt cx="1376363" cy="1374775"/>
            </a:xfrm>
          </p:grpSpPr>
          <p:sp>
            <p:nvSpPr>
              <p:cNvPr id="21" name="椭圆 20"/>
              <p:cNvSpPr>
                <a:spLocks noChangeAspect="1"/>
              </p:cNvSpPr>
              <p:nvPr/>
            </p:nvSpPr>
            <p:spPr bwMode="auto">
              <a:xfrm>
                <a:off x="2759075" y="2004676"/>
                <a:ext cx="1376439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65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259" name="组合 44"/>
            <p:cNvGrpSpPr>
              <a:grpSpLocks noChangeAspect="1"/>
            </p:cNvGrpSpPr>
            <p:nvPr/>
          </p:nvGrpSpPr>
          <p:grpSpPr bwMode="auto">
            <a:xfrm>
              <a:off x="5107094" y="1643063"/>
              <a:ext cx="757094" cy="755930"/>
              <a:chOff x="2759075" y="2003425"/>
              <a:chExt cx="1376363" cy="1374775"/>
            </a:xfrm>
          </p:grpSpPr>
          <p:sp>
            <p:nvSpPr>
              <p:cNvPr id="42" name="椭圆 41"/>
              <p:cNvSpPr>
                <a:spLocks noChangeAspect="1"/>
              </p:cNvSpPr>
              <p:nvPr/>
            </p:nvSpPr>
            <p:spPr bwMode="auto">
              <a:xfrm>
                <a:off x="2758897" y="2003425"/>
                <a:ext cx="1376541" cy="137426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63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60" name="Rectangle 26"/>
            <p:cNvSpPr>
              <a:spLocks noChangeArrowheads="1"/>
            </p:cNvSpPr>
            <p:nvPr/>
          </p:nvSpPr>
          <p:spPr bwMode="auto">
            <a:xfrm>
              <a:off x="5184775" y="1843088"/>
              <a:ext cx="544513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  <p:sp>
          <p:nvSpPr>
            <p:cNvPr id="10261" name="Rectangle 26"/>
            <p:cNvSpPr>
              <a:spLocks noChangeArrowheads="1"/>
            </p:cNvSpPr>
            <p:nvPr/>
          </p:nvSpPr>
          <p:spPr bwMode="auto">
            <a:xfrm>
              <a:off x="3252788" y="4610100"/>
              <a:ext cx="5429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</p:grpSp>
      <p:grpSp>
        <p:nvGrpSpPr>
          <p:cNvPr id="24" name="组合 59"/>
          <p:cNvGrpSpPr>
            <a:grpSpLocks/>
          </p:cNvGrpSpPr>
          <p:nvPr/>
        </p:nvGrpSpPr>
        <p:grpSpPr bwMode="auto">
          <a:xfrm>
            <a:off x="3186113" y="1323975"/>
            <a:ext cx="2678112" cy="3533775"/>
            <a:chOff x="3186203" y="1643063"/>
            <a:chExt cx="2678651" cy="3533775"/>
          </a:xfrm>
        </p:grpSpPr>
        <p:grpSp>
          <p:nvGrpSpPr>
            <p:cNvPr id="10250" name="组合 28"/>
            <p:cNvGrpSpPr>
              <a:grpSpLocks noChangeAspect="1"/>
            </p:cNvGrpSpPr>
            <p:nvPr/>
          </p:nvGrpSpPr>
          <p:grpSpPr bwMode="auto">
            <a:xfrm>
              <a:off x="3186203" y="1643063"/>
              <a:ext cx="757135" cy="755616"/>
              <a:chOff x="2759075" y="2003425"/>
              <a:chExt cx="1376363" cy="1374775"/>
            </a:xfrm>
          </p:grpSpPr>
          <p:sp>
            <p:nvSpPr>
              <p:cNvPr id="7" name="椭圆 6"/>
              <p:cNvSpPr>
                <a:spLocks noChangeAspect="1"/>
              </p:cNvSpPr>
              <p:nvPr/>
            </p:nvSpPr>
            <p:spPr bwMode="auto">
              <a:xfrm>
                <a:off x="2759075" y="2003425"/>
                <a:ext cx="1376825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57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251" name="组合 38"/>
            <p:cNvGrpSpPr>
              <a:grpSpLocks noChangeAspect="1"/>
            </p:cNvGrpSpPr>
            <p:nvPr/>
          </p:nvGrpSpPr>
          <p:grpSpPr bwMode="auto">
            <a:xfrm>
              <a:off x="5108071" y="4421424"/>
              <a:ext cx="756783" cy="755414"/>
              <a:chOff x="2759075" y="2003425"/>
              <a:chExt cx="1376363" cy="1374775"/>
            </a:xfrm>
          </p:grpSpPr>
          <p:sp>
            <p:nvSpPr>
              <p:cNvPr id="28" name="椭圆 27"/>
              <p:cNvSpPr>
                <a:spLocks noChangeAspect="1"/>
              </p:cNvSpPr>
              <p:nvPr/>
            </p:nvSpPr>
            <p:spPr bwMode="auto">
              <a:xfrm>
                <a:off x="2757973" y="2002996"/>
                <a:ext cx="1377465" cy="137520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255" name="椭圆 117"/>
              <p:cNvSpPr>
                <a:spLocks noChangeAspect="1"/>
              </p:cNvSpPr>
              <p:nvPr/>
            </p:nvSpPr>
            <p:spPr bwMode="auto">
              <a:xfrm>
                <a:off x="2801469" y="2042642"/>
                <a:ext cx="1178379" cy="1178379"/>
              </a:xfrm>
              <a:prstGeom prst="ellipse">
                <a:avLst/>
              </a:prstGeom>
              <a:solidFill>
                <a:schemeClr val="accent1"/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52" name="Rectangle 26"/>
            <p:cNvSpPr>
              <a:spLocks noChangeArrowheads="1"/>
            </p:cNvSpPr>
            <p:nvPr/>
          </p:nvSpPr>
          <p:spPr bwMode="auto">
            <a:xfrm>
              <a:off x="3252788" y="1843088"/>
              <a:ext cx="542925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  <p:sp>
          <p:nvSpPr>
            <p:cNvPr id="10253" name="Rectangle 26"/>
            <p:cNvSpPr>
              <a:spLocks noChangeArrowheads="1"/>
            </p:cNvSpPr>
            <p:nvPr/>
          </p:nvSpPr>
          <p:spPr bwMode="auto">
            <a:xfrm>
              <a:off x="5173663" y="4610100"/>
              <a:ext cx="544512" cy="3079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rPr>
                <a:t>文本</a:t>
              </a:r>
            </a:p>
          </p:txBody>
        </p:sp>
      </p:grpSp>
      <p:pic>
        <p:nvPicPr>
          <p:cNvPr id="65" name="Picture 2" descr="LOGO白副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work\常州电信\未标题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F:\work\常州电信\未标题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42875" y="168275"/>
            <a:ext cx="8858250" cy="5360988"/>
          </a:xfrm>
          <a:prstGeom prst="rect">
            <a:avLst/>
          </a:prstGeom>
          <a:noFill/>
          <a:ln w="12700" cap="sq">
            <a:solidFill>
              <a:schemeClr val="bg1">
                <a:alpha val="94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400" y="177800"/>
            <a:ext cx="8839200" cy="563563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rgbClr val="008FD6"/>
              </a:gs>
            </a:gsLst>
            <a:lin ang="0" scaled="0"/>
          </a:gradFill>
          <a:ln w="127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294" name="Picture 6" descr="F:\work\常州电信\未标题-7.png"/>
          <p:cNvPicPr>
            <a:picLocks noChangeAspect="1" noChangeArrowheads="1"/>
          </p:cNvPicPr>
          <p:nvPr/>
        </p:nvPicPr>
        <p:blipFill>
          <a:blip r:embed="rId5" cstate="print"/>
          <a:srcRect b="-3"/>
          <a:stretch>
            <a:fillRect/>
          </a:stretch>
        </p:blipFill>
        <p:spPr bwMode="auto">
          <a:xfrm>
            <a:off x="7104063" y="0"/>
            <a:ext cx="18970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4568825" y="3000375"/>
            <a:ext cx="271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342900" algn="ctr" latinLnBrk="1">
              <a:spcAft>
                <a:spcPct val="20000"/>
              </a:spcAft>
              <a:buClr>
                <a:srgbClr val="FF0000"/>
              </a:buClr>
              <a:buSzPct val="70000"/>
            </a:pPr>
            <a:r>
              <a:rPr kumimoji="1" lang="en-US" altLang="zh-CN">
                <a:latin typeface="微软雅黑" pitchFamily="34" charset="-122"/>
                <a:ea typeface="微软雅黑" pitchFamily="34" charset="-122"/>
              </a:rPr>
              <a:t>     QC</a:t>
            </a:r>
            <a:r>
              <a:rPr kumimoji="1" lang="zh-CN" altLang="en-US">
                <a:latin typeface="微软雅黑" pitchFamily="34" charset="-122"/>
                <a:ea typeface="微软雅黑" pitchFamily="34" charset="-122"/>
              </a:rPr>
              <a:t>活动带来的收获：</a:t>
            </a:r>
          </a:p>
        </p:txBody>
      </p:sp>
      <p:pic>
        <p:nvPicPr>
          <p:cNvPr id="52" name="Freeform 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93713" y="401638"/>
            <a:ext cx="7553326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142875" y="4510088"/>
            <a:ext cx="1044575" cy="427037"/>
            <a:chOff x="142844" y="4886278"/>
            <a:chExt cx="1044000" cy="427062"/>
          </a:xfrm>
        </p:grpSpPr>
        <p:sp>
          <p:nvSpPr>
            <p:cNvPr id="8" name="矩形 8"/>
            <p:cNvSpPr>
              <a:spLocks noChangeArrowheads="1"/>
            </p:cNvSpPr>
            <p:nvPr/>
          </p:nvSpPr>
          <p:spPr bwMode="auto">
            <a:xfrm>
              <a:off x="316031" y="4886278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2000">
                  <a:latin typeface="微软雅黑" pitchFamily="34" charset="-122"/>
                  <a:ea typeface="微软雅黑" pitchFamily="34" charset="-122"/>
                </a:rPr>
                <a:t>指标</a:t>
              </a:r>
              <a:endParaRPr lang="zh-CN" altLang="en-US" sz="2000">
                <a:latin typeface="宋体" pitchFamily="2" charset="-122"/>
              </a:endParaRPr>
            </a:p>
          </p:txBody>
        </p:sp>
        <p:pic>
          <p:nvPicPr>
            <p:cNvPr id="9" name="直接连接符 5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623" y="5246915"/>
              <a:ext cx="1169788" cy="18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1384300" y="3409950"/>
            <a:ext cx="1169988" cy="538163"/>
            <a:chOff x="1384371" y="3786190"/>
            <a:chExt cx="1169788" cy="537548"/>
          </a:xfrm>
        </p:grpSpPr>
        <p:sp>
          <p:nvSpPr>
            <p:cNvPr id="12311" name="矩形 9"/>
            <p:cNvSpPr>
              <a:spLocks noChangeArrowheads="1"/>
            </p:cNvSpPr>
            <p:nvPr/>
          </p:nvSpPr>
          <p:spPr bwMode="auto">
            <a:xfrm>
              <a:off x="1455796" y="3786190"/>
              <a:ext cx="976146" cy="396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-342900" algn="ctr" latinLnBrk="1">
                <a:spcAft>
                  <a:spcPct val="20000"/>
                </a:spcAft>
                <a:buClr>
                  <a:srgbClr val="FF0000"/>
                </a:buClr>
                <a:buSzPct val="70000"/>
              </a:pPr>
              <a:r>
                <a:rPr kumimoji="1" lang="zh-CN" altLang="en-US" sz="2000">
                  <a:latin typeface="微软雅黑" pitchFamily="34" charset="-122"/>
                  <a:ea typeface="微软雅黑" pitchFamily="34" charset="-122"/>
                </a:rPr>
                <a:t>     活跃度</a:t>
              </a:r>
            </a:p>
          </p:txBody>
        </p:sp>
        <p:pic>
          <p:nvPicPr>
            <p:cNvPr id="10" name="直接连接符 5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83863" y="4137071"/>
              <a:ext cx="1170232" cy="18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7"/>
          <p:cNvGrpSpPr>
            <a:grpSpLocks/>
          </p:cNvGrpSpPr>
          <p:nvPr/>
        </p:nvGrpSpPr>
        <p:grpSpPr bwMode="auto">
          <a:xfrm>
            <a:off x="2565400" y="2295525"/>
            <a:ext cx="1230313" cy="536575"/>
            <a:chOff x="2565685" y="2671700"/>
            <a:chExt cx="1230096" cy="536479"/>
          </a:xfrm>
        </p:grpSpPr>
        <p:sp>
          <p:nvSpPr>
            <p:cNvPr id="12309" name="矩形 10"/>
            <p:cNvSpPr>
              <a:spLocks noChangeArrowheads="1"/>
            </p:cNvSpPr>
            <p:nvPr/>
          </p:nvSpPr>
          <p:spPr bwMode="auto">
            <a:xfrm>
              <a:off x="2565685" y="2671700"/>
              <a:ext cx="1230096" cy="396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-342900" algn="ctr" latinLnBrk="1">
                <a:spcAft>
                  <a:spcPct val="20000"/>
                </a:spcAft>
                <a:buClr>
                  <a:srgbClr val="FF0000"/>
                </a:buClr>
                <a:buSzPct val="70000"/>
              </a:pPr>
              <a:r>
                <a:rPr kumimoji="1" lang="zh-CN" altLang="en-US" sz="2000">
                  <a:latin typeface="微软雅黑" pitchFamily="34" charset="-122"/>
                  <a:ea typeface="微软雅黑" pitchFamily="34" charset="-122"/>
                </a:rPr>
                <a:t>     增值收入</a:t>
              </a:r>
            </a:p>
          </p:txBody>
        </p:sp>
        <p:pic>
          <p:nvPicPr>
            <p:cNvPr id="12310" name="直接连接符 6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15460" y="3015681"/>
              <a:ext cx="1170226" cy="18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16"/>
          <p:cNvGrpSpPr>
            <a:grpSpLocks/>
          </p:cNvGrpSpPr>
          <p:nvPr/>
        </p:nvGrpSpPr>
        <p:grpSpPr bwMode="auto">
          <a:xfrm>
            <a:off x="3709988" y="1195388"/>
            <a:ext cx="1484312" cy="539750"/>
            <a:chOff x="3709940" y="1571612"/>
            <a:chExt cx="1484928" cy="539264"/>
          </a:xfrm>
        </p:grpSpPr>
        <p:sp>
          <p:nvSpPr>
            <p:cNvPr id="12307" name="矩形 11"/>
            <p:cNvSpPr>
              <a:spLocks noChangeArrowheads="1"/>
            </p:cNvSpPr>
            <p:nvPr/>
          </p:nvSpPr>
          <p:spPr bwMode="auto">
            <a:xfrm>
              <a:off x="3709940" y="1571612"/>
              <a:ext cx="1484928" cy="39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indent="-342900" algn="ctr" latinLnBrk="1">
                <a:spcAft>
                  <a:spcPct val="20000"/>
                </a:spcAft>
                <a:buClr>
                  <a:srgbClr val="FF0000"/>
                </a:buClr>
                <a:buSzPct val="70000"/>
                <a:buFont typeface="Wingdings" pitchFamily="2" charset="2"/>
                <a:buNone/>
              </a:pPr>
              <a:r>
                <a:rPr kumimoji="1" lang="zh-CN" altLang="en-US" sz="2000">
                  <a:latin typeface="微软雅黑" pitchFamily="34" charset="-122"/>
                  <a:ea typeface="微软雅黑" pitchFamily="34" charset="-122"/>
                </a:rPr>
                <a:t>     社会知名度</a:t>
              </a:r>
            </a:p>
          </p:txBody>
        </p:sp>
        <p:pic>
          <p:nvPicPr>
            <p:cNvPr id="12308" name="直接连接符 63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9274" y="1918200"/>
              <a:ext cx="1170918" cy="18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1" name="Text Box 4"/>
          <p:cNvSpPr txBox="1">
            <a:spLocks noChangeArrowheads="1"/>
          </p:cNvSpPr>
          <p:nvPr/>
        </p:nvSpPr>
        <p:spPr bwMode="auto">
          <a:xfrm>
            <a:off x="142875" y="171450"/>
            <a:ext cx="2428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zh-CN" altLang="en-US" sz="3200">
                <a:solidFill>
                  <a:schemeClr val="bg1"/>
                </a:solidFill>
                <a:latin typeface="方正粗宋简体" pitchFamily="65" charset="-122"/>
                <a:ea typeface="方正粗宋简体" pitchFamily="65" charset="-122"/>
              </a:rPr>
              <a:t>效果检查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095625" y="3433763"/>
            <a:ext cx="604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Aft>
                <a:spcPct val="20000"/>
              </a:spcAft>
              <a:buClr>
                <a:srgbClr val="FF0000"/>
              </a:buClr>
              <a:buSzPct val="70000"/>
            </a:pPr>
            <a:r>
              <a:rPr kumimoji="1"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指标：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我地市秘书服务定制量至今已达到</a:t>
            </a:r>
            <a:r>
              <a:rPr kumimoji="1" lang="en-US" altLang="zh-CN" sz="1400">
                <a:latin typeface="微软雅黑" pitchFamily="34" charset="-122"/>
                <a:ea typeface="微软雅黑" pitchFamily="34" charset="-122"/>
              </a:rPr>
              <a:t>117800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户以上，并仍在继续攀升。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095625" y="3748088"/>
            <a:ext cx="6048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Aft>
                <a:spcPct val="20000"/>
              </a:spcAft>
              <a:buClr>
                <a:srgbClr val="FF0000"/>
              </a:buClr>
              <a:buSzPct val="70000"/>
            </a:pPr>
            <a:r>
              <a:rPr kumimoji="1"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活跃度：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自活动开展后，不仅秘书服务定制量提高速度快，还带动了秘书服务活跃度的大幅度提升，直接提高了公司在社会上的名知度。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3095625" y="4275138"/>
            <a:ext cx="6048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Aft>
                <a:spcPct val="20000"/>
              </a:spcAft>
              <a:buClr>
                <a:srgbClr val="FF0000"/>
              </a:buClr>
              <a:buSzPct val="70000"/>
            </a:pPr>
            <a:r>
              <a:rPr kumimoji="1"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增值收入：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统计到</a:t>
            </a:r>
            <a:r>
              <a:rPr kumimoji="1" lang="en-US" altLang="zh-CN" sz="1400">
                <a:latin typeface="微软雅黑" pitchFamily="34" charset="-122"/>
                <a:ea typeface="微软雅黑" pitchFamily="34" charset="-122"/>
              </a:rPr>
              <a:t>12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月份新秘书服务的总收入已达到</a:t>
            </a:r>
            <a:r>
              <a:rPr kumimoji="1" lang="en-US" altLang="zh-CN" sz="1400">
                <a:latin typeface="微软雅黑" pitchFamily="34" charset="-122"/>
                <a:ea typeface="微软雅黑" pitchFamily="34" charset="-122"/>
              </a:rPr>
              <a:t>286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万元，直接带动了公司的增值业务的收入，创造了一定的经济效益。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095625" y="4802188"/>
            <a:ext cx="6048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spcAft>
                <a:spcPct val="20000"/>
              </a:spcAft>
              <a:buClr>
                <a:srgbClr val="FF0000"/>
              </a:buClr>
              <a:buSzPct val="70000"/>
            </a:pPr>
            <a:r>
              <a:rPr kumimoji="1"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社会知名度：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秘书服务被越来越多的用户熟知并喜爱，具体调查了解社会知名度较之前提高了</a:t>
            </a:r>
            <a:r>
              <a:rPr kumimoji="1" lang="en-US" altLang="zh-CN" sz="1400">
                <a:latin typeface="微软雅黑" pitchFamily="34" charset="-122"/>
                <a:ea typeface="微软雅黑" pitchFamily="34" charset="-122"/>
              </a:rPr>
              <a:t>59</a:t>
            </a:r>
            <a:r>
              <a:rPr kumimoji="1" lang="zh-CN" altLang="en-US" sz="1400">
                <a:latin typeface="微软雅黑" pitchFamily="34" charset="-122"/>
                <a:ea typeface="微软雅黑" pitchFamily="34" charset="-122"/>
              </a:rPr>
              <a:t>个百分点。</a:t>
            </a: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9324975" y="5449888"/>
            <a:ext cx="215900" cy="2635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7" name="Picture 2" descr="LOGO白副本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312" grpId="0"/>
      <p:bldP spid="12313" grpId="0"/>
      <p:bldP spid="12314" grpId="0"/>
      <p:bldP spid="12315" grpId="0"/>
      <p:bldP spid="12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 descr="内页底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7472363" cy="5000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3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316" name="图片 8" descr="内页上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5150" y="0"/>
            <a:ext cx="47688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9" descr="内页底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13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1338" y="4900613"/>
            <a:ext cx="911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52720" y="5008165"/>
            <a:ext cx="3454792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方正综艺简体" pitchFamily="65" charset="-122"/>
                <a:ea typeface="方正综艺简体" pitchFamily="65" charset="-122"/>
              </a:rPr>
              <a:t>电动汽车电力市场分析及配套政策研究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4379913" y="5305425"/>
            <a:ext cx="3519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000">
                <a:latin typeface="微软雅黑" pitchFamily="34" charset="-122"/>
                <a:ea typeface="微软雅黑" pitchFamily="34" charset="-122"/>
              </a:rPr>
              <a:t>电池－电容混合型电动汽车应用示范系统研究</a:t>
            </a:r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000">
                <a:latin typeface="微软雅黑" pitchFamily="34" charset="-122"/>
                <a:ea typeface="微软雅黑" pitchFamily="34" charset="-122"/>
              </a:rPr>
              <a:t>子课题三</a:t>
            </a:r>
          </a:p>
        </p:txBody>
      </p:sp>
      <p:pic>
        <p:nvPicPr>
          <p:cNvPr id="13321" name="图片 13" descr="汽车4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6588" y="5235575"/>
            <a:ext cx="5492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图片 14" descr="汽车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1925" y="5173663"/>
            <a:ext cx="6985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图片 15" descr="汽车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" y="5095875"/>
            <a:ext cx="10255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图片 16" descr="汽车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938" y="4968875"/>
            <a:ext cx="116998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8037513" y="4924425"/>
            <a:ext cx="14287" cy="7191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601663"/>
            <a:ext cx="7207250" cy="12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302" y="26492"/>
            <a:ext cx="1261884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10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方正综艺简体" pitchFamily="65" charset="-122"/>
                <a:ea typeface="方正综艺简体" pitchFamily="65" charset="-122"/>
              </a:rPr>
              <a:t>研究意义</a:t>
            </a:r>
          </a:p>
        </p:txBody>
      </p:sp>
      <p:pic>
        <p:nvPicPr>
          <p:cNvPr id="18" name="图片 17" descr="car_002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09100" y="2168525"/>
            <a:ext cx="2438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839075" y="4402138"/>
            <a:ext cx="9032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燃油汽车</a:t>
            </a:r>
          </a:p>
        </p:txBody>
      </p:sp>
      <p:sp>
        <p:nvSpPr>
          <p:cNvPr id="20" name="圆角矩形 19"/>
          <p:cNvSpPr/>
          <p:nvPr/>
        </p:nvSpPr>
        <p:spPr bwMode="auto">
          <a:xfrm>
            <a:off x="2536825" y="1095375"/>
            <a:ext cx="4070350" cy="758825"/>
          </a:xfrm>
          <a:prstGeom prst="roundRect">
            <a:avLst>
              <a:gd name="adj" fmla="val 11900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254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21" name="TextBox 453"/>
          <p:cNvSpPr txBox="1">
            <a:spLocks noChangeArrowheads="1"/>
          </p:cNvSpPr>
          <p:nvPr/>
        </p:nvSpPr>
        <p:spPr bwMode="auto">
          <a:xfrm>
            <a:off x="2703513" y="1139825"/>
            <a:ext cx="37369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比燃油汽车减少</a:t>
            </a:r>
            <a:r>
              <a:rPr lang="en-US" altLang="zh-CN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92%</a:t>
            </a: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98%</a:t>
            </a: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，是最被看好的</a:t>
            </a:r>
            <a:r>
              <a:rPr lang="zh-CN" altLang="en-US" sz="16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零污染</a:t>
            </a:r>
            <a:r>
              <a:rPr lang="zh-CN" altLang="en-US" sz="16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汽车</a:t>
            </a:r>
            <a:endParaRPr lang="en-US" altLang="zh-CN" sz="1400">
              <a:solidFill>
                <a:srgbClr val="93300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53"/>
          <p:cNvGrpSpPr>
            <a:grpSpLocks/>
          </p:cNvGrpSpPr>
          <p:nvPr/>
        </p:nvGrpSpPr>
        <p:grpSpPr bwMode="auto">
          <a:xfrm>
            <a:off x="465138" y="1806575"/>
            <a:ext cx="338137" cy="995363"/>
            <a:chOff x="464458" y="2143528"/>
            <a:chExt cx="338514" cy="1196345"/>
          </a:xfrm>
        </p:grpSpPr>
        <p:cxnSp>
          <p:nvCxnSpPr>
            <p:cNvPr id="23" name="直接箭头连接符 22"/>
            <p:cNvCxnSpPr/>
            <p:nvPr/>
          </p:nvCxnSpPr>
          <p:spPr>
            <a:xfrm>
              <a:off x="478761" y="3330332"/>
              <a:ext cx="324211" cy="1909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6200000" flipH="1">
              <a:off x="-125768" y="2733754"/>
              <a:ext cx="1196345" cy="158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 descr="car_00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438400" y="-382588"/>
            <a:ext cx="2438400" cy="20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04838" y="2163763"/>
            <a:ext cx="903287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电动汽车</a:t>
            </a:r>
          </a:p>
        </p:txBody>
      </p:sp>
      <p:grpSp>
        <p:nvGrpSpPr>
          <p:cNvPr id="3" name="组合 54"/>
          <p:cNvGrpSpPr>
            <a:grpSpLocks/>
          </p:cNvGrpSpPr>
          <p:nvPr/>
        </p:nvGrpSpPr>
        <p:grpSpPr bwMode="auto">
          <a:xfrm>
            <a:off x="479425" y="2787650"/>
            <a:ext cx="323850" cy="514350"/>
            <a:chOff x="478972" y="2644143"/>
            <a:chExt cx="324000" cy="695730"/>
          </a:xfrm>
        </p:grpSpPr>
        <p:cxnSp>
          <p:nvCxnSpPr>
            <p:cNvPr id="28" name="直接箭头连接符 27"/>
            <p:cNvCxnSpPr/>
            <p:nvPr/>
          </p:nvCxnSpPr>
          <p:spPr>
            <a:xfrm>
              <a:off x="478972" y="3331284"/>
              <a:ext cx="324000" cy="2148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 flipH="1">
              <a:off x="132696" y="2992008"/>
              <a:ext cx="69573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4075113" y="795338"/>
            <a:ext cx="993775" cy="403225"/>
            <a:chOff x="1841655" y="2913412"/>
            <a:chExt cx="993773" cy="484304"/>
          </a:xfrm>
        </p:grpSpPr>
        <p:grpSp>
          <p:nvGrpSpPr>
            <p:cNvPr id="13358" name="组合 37"/>
            <p:cNvGrpSpPr>
              <a:grpSpLocks/>
            </p:cNvGrpSpPr>
            <p:nvPr/>
          </p:nvGrpSpPr>
          <p:grpSpPr bwMode="auto">
            <a:xfrm>
              <a:off x="1841655" y="2913412"/>
              <a:ext cx="993773" cy="444500"/>
              <a:chOff x="1841655" y="2913412"/>
              <a:chExt cx="993773" cy="444500"/>
            </a:xfrm>
          </p:grpSpPr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1841655" y="2913412"/>
                <a:ext cx="993773" cy="444262"/>
              </a:xfrm>
              <a:prstGeom prst="roundRect">
                <a:avLst>
                  <a:gd name="adj" fmla="val 18555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n w="25400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ko-KR">
                  <a:latin typeface="Verdana" pitchFamily="34" charset="0"/>
                  <a:ea typeface="Gulim" pitchFamily="34" charset="-127"/>
                </a:endParaRPr>
              </a:p>
            </p:txBody>
          </p:sp>
          <p:sp>
            <p:nvSpPr>
              <p:cNvPr id="34" name="同侧圆角矩形 33"/>
              <p:cNvSpPr/>
              <p:nvPr/>
            </p:nvSpPr>
            <p:spPr bwMode="auto">
              <a:xfrm>
                <a:off x="1874992" y="2942012"/>
                <a:ext cx="928686" cy="80082"/>
              </a:xfrm>
              <a:prstGeom prst="round2SameRect">
                <a:avLst>
                  <a:gd name="adj1" fmla="val 46207"/>
                  <a:gd name="adj2" fmla="val 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359" name="TextBox 440"/>
            <p:cNvSpPr txBox="1">
              <a:spLocks noChangeArrowheads="1"/>
            </p:cNvSpPr>
            <p:nvPr/>
          </p:nvSpPr>
          <p:spPr bwMode="auto">
            <a:xfrm>
              <a:off x="1900234" y="2954518"/>
              <a:ext cx="930207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零排放</a:t>
              </a:r>
              <a:endParaRPr kumimoji="1"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2540000" y="2305050"/>
            <a:ext cx="4049713" cy="581025"/>
          </a:xfrm>
          <a:prstGeom prst="roundRect">
            <a:avLst>
              <a:gd name="adj" fmla="val 1512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254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36" name="TextBox 453"/>
          <p:cNvSpPr txBox="1">
            <a:spLocks noChangeArrowheads="1"/>
          </p:cNvSpPr>
          <p:nvPr/>
        </p:nvSpPr>
        <p:spPr bwMode="auto">
          <a:xfrm>
            <a:off x="3211513" y="240982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比同类型燃油车辆低</a:t>
            </a:r>
            <a:r>
              <a:rPr lang="en-US" altLang="zh-CN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en-US" altLang="zh-CN" sz="14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dB</a:t>
            </a:r>
          </a:p>
        </p:txBody>
      </p:sp>
      <p:grpSp>
        <p:nvGrpSpPr>
          <p:cNvPr id="7" name="组合 60"/>
          <p:cNvGrpSpPr>
            <a:grpSpLocks/>
          </p:cNvGrpSpPr>
          <p:nvPr/>
        </p:nvGrpSpPr>
        <p:grpSpPr bwMode="auto">
          <a:xfrm>
            <a:off x="4075113" y="1993900"/>
            <a:ext cx="993775" cy="403225"/>
            <a:chOff x="1841655" y="2913412"/>
            <a:chExt cx="993773" cy="484304"/>
          </a:xfrm>
        </p:grpSpPr>
        <p:grpSp>
          <p:nvGrpSpPr>
            <p:cNvPr id="13354" name="组合 37"/>
            <p:cNvGrpSpPr>
              <a:grpSpLocks/>
            </p:cNvGrpSpPr>
            <p:nvPr/>
          </p:nvGrpSpPr>
          <p:grpSpPr bwMode="auto">
            <a:xfrm>
              <a:off x="1841655" y="2913412"/>
              <a:ext cx="993773" cy="444500"/>
              <a:chOff x="1841655" y="2913412"/>
              <a:chExt cx="993773" cy="444500"/>
            </a:xfrm>
          </p:grpSpPr>
          <p:sp>
            <p:nvSpPr>
              <p:cNvPr id="40" name="AutoShape 8"/>
              <p:cNvSpPr>
                <a:spLocks noChangeArrowheads="1"/>
              </p:cNvSpPr>
              <p:nvPr/>
            </p:nvSpPr>
            <p:spPr bwMode="gray">
              <a:xfrm>
                <a:off x="1841655" y="2913412"/>
                <a:ext cx="993773" cy="444263"/>
              </a:xfrm>
              <a:prstGeom prst="roundRect">
                <a:avLst>
                  <a:gd name="adj" fmla="val 18555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n w="25400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ko-KR">
                  <a:latin typeface="Verdana" pitchFamily="34" charset="0"/>
                  <a:ea typeface="Gulim" pitchFamily="34" charset="-127"/>
                </a:endParaRPr>
              </a:p>
            </p:txBody>
          </p:sp>
          <p:sp>
            <p:nvSpPr>
              <p:cNvPr id="41" name="同侧圆角矩形 40"/>
              <p:cNvSpPr/>
              <p:nvPr/>
            </p:nvSpPr>
            <p:spPr bwMode="auto">
              <a:xfrm>
                <a:off x="1874992" y="2942013"/>
                <a:ext cx="928686" cy="80082"/>
              </a:xfrm>
              <a:prstGeom prst="round2SameRect">
                <a:avLst>
                  <a:gd name="adj1" fmla="val 46207"/>
                  <a:gd name="adj2" fmla="val 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355" name="TextBox 440"/>
            <p:cNvSpPr txBox="1">
              <a:spLocks noChangeArrowheads="1"/>
            </p:cNvSpPr>
            <p:nvPr/>
          </p:nvSpPr>
          <p:spPr bwMode="auto">
            <a:xfrm>
              <a:off x="1900234" y="2954518"/>
              <a:ext cx="930207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低噪声</a:t>
              </a:r>
            </a:p>
          </p:txBody>
        </p:sp>
      </p:grpSp>
      <p:grpSp>
        <p:nvGrpSpPr>
          <p:cNvPr id="10" name="组合 65"/>
          <p:cNvGrpSpPr>
            <a:grpSpLocks/>
          </p:cNvGrpSpPr>
          <p:nvPr/>
        </p:nvGrpSpPr>
        <p:grpSpPr bwMode="auto">
          <a:xfrm>
            <a:off x="479425" y="3263900"/>
            <a:ext cx="323850" cy="514350"/>
            <a:chOff x="478972" y="2644143"/>
            <a:chExt cx="324000" cy="695730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478972" y="3331284"/>
              <a:ext cx="324000" cy="2148"/>
            </a:xfrm>
            <a:prstGeom prst="straightConnector1">
              <a:avLst/>
            </a:prstGeom>
            <a:ln w="127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16200000" flipH="1">
              <a:off x="132696" y="2992008"/>
              <a:ext cx="69573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圆角矩形 44"/>
          <p:cNvSpPr/>
          <p:nvPr/>
        </p:nvSpPr>
        <p:spPr bwMode="auto">
          <a:xfrm>
            <a:off x="2525713" y="3422650"/>
            <a:ext cx="4078287" cy="1225550"/>
          </a:xfrm>
          <a:prstGeom prst="roundRect">
            <a:avLst>
              <a:gd name="adj" fmla="val 9300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254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46" name="TextBox 453"/>
          <p:cNvSpPr txBox="1">
            <a:spLocks noChangeArrowheads="1"/>
          </p:cNvSpPr>
          <p:nvPr/>
        </p:nvSpPr>
        <p:spPr bwMode="auto">
          <a:xfrm>
            <a:off x="2576513" y="3432175"/>
            <a:ext cx="39909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625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zh-CN" altLang="en-US" sz="1400">
                <a:solidFill>
                  <a:srgbClr val="933003"/>
                </a:solidFill>
                <a:latin typeface="微软雅黑" pitchFamily="34" charset="-122"/>
                <a:ea typeface="微软雅黑" pitchFamily="34" charset="-122"/>
              </a:rPr>
              <a:t>等量的原油经过粗炼送到电厂发电，再充入电池，驱动电动机带动汽车的能量利用效率，要比精炼成汽油后，经过运输、加油，再经汽油机驱动汽车</a:t>
            </a:r>
            <a:r>
              <a:rPr lang="zh-CN" altLang="en-US" sz="1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高八个百分点</a:t>
            </a:r>
            <a:endParaRPr lang="en-US" altLang="zh-CN" sz="1600" b="1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68"/>
          <p:cNvGrpSpPr>
            <a:grpSpLocks/>
          </p:cNvGrpSpPr>
          <p:nvPr/>
        </p:nvGrpSpPr>
        <p:grpSpPr bwMode="auto">
          <a:xfrm>
            <a:off x="4075113" y="3108325"/>
            <a:ext cx="993775" cy="403225"/>
            <a:chOff x="1841655" y="2913412"/>
            <a:chExt cx="993773" cy="484304"/>
          </a:xfrm>
        </p:grpSpPr>
        <p:grpSp>
          <p:nvGrpSpPr>
            <p:cNvPr id="13348" name="组合 37"/>
            <p:cNvGrpSpPr>
              <a:grpSpLocks/>
            </p:cNvGrpSpPr>
            <p:nvPr/>
          </p:nvGrpSpPr>
          <p:grpSpPr bwMode="auto">
            <a:xfrm>
              <a:off x="1841655" y="2913412"/>
              <a:ext cx="993773" cy="444500"/>
              <a:chOff x="1841655" y="2913412"/>
              <a:chExt cx="993773" cy="44450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gray">
              <a:xfrm>
                <a:off x="1841655" y="2913412"/>
                <a:ext cx="993773" cy="444263"/>
              </a:xfrm>
              <a:prstGeom prst="roundRect">
                <a:avLst>
                  <a:gd name="adj" fmla="val 18555"/>
                </a:avLst>
              </a:prstGeom>
              <a:gradFill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n w="25400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ko-KR">
                  <a:latin typeface="Verdana" pitchFamily="34" charset="0"/>
                  <a:ea typeface="Gulim" pitchFamily="34" charset="-127"/>
                </a:endParaRPr>
              </a:p>
            </p:txBody>
          </p:sp>
          <p:sp>
            <p:nvSpPr>
              <p:cNvPr id="51" name="同侧圆角矩形 50"/>
              <p:cNvSpPr/>
              <p:nvPr/>
            </p:nvSpPr>
            <p:spPr bwMode="auto">
              <a:xfrm>
                <a:off x="1874992" y="2942013"/>
                <a:ext cx="928686" cy="80082"/>
              </a:xfrm>
              <a:prstGeom prst="round2SameRect">
                <a:avLst>
                  <a:gd name="adj1" fmla="val 46207"/>
                  <a:gd name="adj2" fmla="val 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349" name="TextBox 440"/>
            <p:cNvSpPr txBox="1">
              <a:spLocks noChangeArrowheads="1"/>
            </p:cNvSpPr>
            <p:nvPr/>
          </p:nvSpPr>
          <p:spPr bwMode="auto">
            <a:xfrm>
              <a:off x="1900234" y="2954518"/>
              <a:ext cx="930207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1"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高效率</a:t>
              </a:r>
            </a:p>
          </p:txBody>
        </p:sp>
      </p:grpSp>
      <p:sp>
        <p:nvSpPr>
          <p:cNvPr id="13344" name="TextBox 56"/>
          <p:cNvSpPr txBox="1">
            <a:spLocks noChangeArrowheads="1"/>
          </p:cNvSpPr>
          <p:nvPr/>
        </p:nvSpPr>
        <p:spPr bwMode="auto">
          <a:xfrm>
            <a:off x="-1828800" y="29591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承担社会责任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45" name="TextBox 56"/>
          <p:cNvSpPr txBox="1">
            <a:spLocks noChangeArrowheads="1"/>
          </p:cNvSpPr>
          <p:nvPr/>
        </p:nvSpPr>
        <p:spPr bwMode="auto">
          <a:xfrm>
            <a:off x="-1701800" y="1765300"/>
            <a:ext cx="1435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消减峰谷差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46" name="TextBox 56"/>
          <p:cNvSpPr txBox="1">
            <a:spLocks noChangeArrowheads="1"/>
          </p:cNvSpPr>
          <p:nvPr/>
        </p:nvSpPr>
        <p:spPr bwMode="auto">
          <a:xfrm>
            <a:off x="-1841500" y="2384425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拓展电力市场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47" name="TextBox 56"/>
          <p:cNvSpPr txBox="1">
            <a:spLocks noChangeArrowheads="1"/>
          </p:cNvSpPr>
          <p:nvPr/>
        </p:nvSpPr>
        <p:spPr bwMode="auto">
          <a:xfrm>
            <a:off x="-1841500" y="3582988"/>
            <a:ext cx="167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改善能源结构</a:t>
            </a:r>
            <a:endParaRPr lang="en-US" altLang="zh-CN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" name="Picture 2" descr="LOGO白副本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3.7037E-7 L 0.29583 0.14074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22222E-6 0 L -0.29028 0.11111 " pathEditMode="relative" rAng="0" ptsTypes="AA">
                                      <p:cBhvr>
                                        <p:cTn id="1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path" presetSubtype="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5.20231E-7 L -0.35521 0.32624 " pathEditMode="relative" rAng="0" ptsTypes="AA"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6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9" presetClass="path" presetSubtype="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-3.33333E-6 L -0.35694 0.1926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96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path" presetSubtype="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-1.32948E-6 L -0.35243 0.08139 " pathEditMode="relative" rAng="0" ptsTypes="AA">
                                      <p:cBhvr>
                                        <p:cTn id="8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41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 animBg="1"/>
      <p:bldP spid="20" grpId="1" animBg="1"/>
      <p:bldP spid="21" grpId="0"/>
      <p:bldP spid="21" grpId="1"/>
      <p:bldP spid="26" grpId="0"/>
      <p:bldP spid="35" grpId="0" animBg="1"/>
      <p:bldP spid="35" grpId="1" animBg="1"/>
      <p:bldP spid="36" grpId="0"/>
      <p:bldP spid="36" grpId="1"/>
      <p:bldP spid="45" grpId="0" animBg="1"/>
      <p:bldP spid="45" grpId="1" animBg="1"/>
      <p:bldP spid="46" grpId="0"/>
      <p:bldP spid="4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9144000" cy="57134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2" name="矩形 4"/>
          <p:cNvGrpSpPr>
            <a:grpSpLocks/>
          </p:cNvGrpSpPr>
          <p:nvPr/>
        </p:nvGrpSpPr>
        <p:grpSpPr bwMode="auto">
          <a:xfrm>
            <a:off x="-128588" y="-115888"/>
            <a:ext cx="9394826" cy="792163"/>
            <a:chOff x="-81" y="-73"/>
            <a:chExt cx="5918" cy="499"/>
          </a:xfrm>
        </p:grpSpPr>
        <p:pic>
          <p:nvPicPr>
            <p:cNvPr id="14381" name="矩形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1" y="-73"/>
              <a:ext cx="591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2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矩形 21"/>
          <p:cNvGrpSpPr>
            <a:grpSpLocks/>
          </p:cNvGrpSpPr>
          <p:nvPr/>
        </p:nvGrpSpPr>
        <p:grpSpPr bwMode="auto">
          <a:xfrm>
            <a:off x="-128588" y="5059363"/>
            <a:ext cx="9394826" cy="787400"/>
            <a:chOff x="-81" y="3187"/>
            <a:chExt cx="5918" cy="496"/>
          </a:xfrm>
        </p:grpSpPr>
        <p:pic>
          <p:nvPicPr>
            <p:cNvPr id="14379" name="矩形 2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1" y="3187"/>
              <a:ext cx="5918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0" name="Text Box 7"/>
            <p:cNvSpPr txBox="1">
              <a:spLocks noChangeArrowheads="1"/>
            </p:cNvSpPr>
            <p:nvPr/>
          </p:nvSpPr>
          <p:spPr bwMode="auto">
            <a:xfrm>
              <a:off x="0" y="3259"/>
              <a:ext cx="576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组合 70"/>
          <p:cNvGrpSpPr>
            <a:grpSpLocks/>
          </p:cNvGrpSpPr>
          <p:nvPr/>
        </p:nvGrpSpPr>
        <p:grpSpPr bwMode="auto">
          <a:xfrm>
            <a:off x="0" y="5213350"/>
            <a:ext cx="1763713" cy="406400"/>
            <a:chOff x="31357" y="6345239"/>
            <a:chExt cx="1764046" cy="406158"/>
          </a:xfrm>
        </p:grpSpPr>
        <p:sp>
          <p:nvSpPr>
            <p:cNvPr id="14377" name="矩形 68"/>
            <p:cNvSpPr>
              <a:spLocks noChangeArrowheads="1"/>
            </p:cNvSpPr>
            <p:nvPr/>
          </p:nvSpPr>
          <p:spPr bwMode="auto">
            <a:xfrm>
              <a:off x="31357" y="6345239"/>
              <a:ext cx="641471" cy="36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  <a:endParaRPr lang="zh-CN" altLang="en-US" sz="20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  <p:sp>
          <p:nvSpPr>
            <p:cNvPr id="14378" name="矩形 69"/>
            <p:cNvSpPr>
              <a:spLocks noChangeArrowheads="1"/>
            </p:cNvSpPr>
            <p:nvPr/>
          </p:nvSpPr>
          <p:spPr bwMode="auto">
            <a:xfrm>
              <a:off x="696645" y="6384903"/>
              <a:ext cx="1098758" cy="366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ea typeface="微软雅黑" pitchFamily="34" charset="-122"/>
                </a:rPr>
                <a:t>Contents</a:t>
              </a:r>
              <a:endParaRPr lang="zh-CN" altLang="en-US">
                <a:ea typeface="微软雅黑" pitchFamily="34" charset="-122"/>
              </a:endParaRPr>
            </a:p>
          </p:txBody>
        </p:sp>
      </p:grpSp>
      <p:pic>
        <p:nvPicPr>
          <p:cNvPr id="10" name="矩形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7963" y="695325"/>
            <a:ext cx="9601201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圆角矩形 10"/>
          <p:cNvGrpSpPr>
            <a:grpSpLocks/>
          </p:cNvGrpSpPr>
          <p:nvPr/>
        </p:nvGrpSpPr>
        <p:grpSpPr bwMode="auto">
          <a:xfrm>
            <a:off x="66675" y="1096963"/>
            <a:ext cx="9010650" cy="165100"/>
            <a:chOff x="42" y="691"/>
            <a:chExt cx="5676" cy="104"/>
          </a:xfrm>
        </p:grpSpPr>
        <p:pic>
          <p:nvPicPr>
            <p:cNvPr id="14375" name="圆角矩形 10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" y="691"/>
              <a:ext cx="567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6" name="Text Box 8"/>
            <p:cNvSpPr txBox="1">
              <a:spLocks noChangeArrowheads="1"/>
            </p:cNvSpPr>
            <p:nvPr/>
          </p:nvSpPr>
          <p:spPr bwMode="auto">
            <a:xfrm>
              <a:off x="91" y="739"/>
              <a:ext cx="5578" cy="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59238" y="784225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概  述</a:t>
            </a:r>
          </a:p>
        </p:txBody>
      </p:sp>
      <p:pic>
        <p:nvPicPr>
          <p:cNvPr id="13" name="矩形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07963" y="1957388"/>
            <a:ext cx="9601201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圆角矩形 13"/>
          <p:cNvGrpSpPr>
            <a:grpSpLocks/>
          </p:cNvGrpSpPr>
          <p:nvPr/>
        </p:nvGrpSpPr>
        <p:grpSpPr bwMode="auto">
          <a:xfrm>
            <a:off x="66675" y="2359025"/>
            <a:ext cx="9010650" cy="165100"/>
            <a:chOff x="42" y="1486"/>
            <a:chExt cx="5676" cy="104"/>
          </a:xfrm>
        </p:grpSpPr>
        <p:pic>
          <p:nvPicPr>
            <p:cNvPr id="14373" name="圆角矩形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" y="1486"/>
              <a:ext cx="567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4" name="Text Box 13"/>
            <p:cNvSpPr txBox="1">
              <a:spLocks noChangeArrowheads="1"/>
            </p:cNvSpPr>
            <p:nvPr/>
          </p:nvSpPr>
          <p:spPr bwMode="auto">
            <a:xfrm>
              <a:off x="91" y="1532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矩形 1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07963" y="2584450"/>
            <a:ext cx="960120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圆角矩形 15"/>
          <p:cNvGrpSpPr>
            <a:grpSpLocks/>
          </p:cNvGrpSpPr>
          <p:nvPr/>
        </p:nvGrpSpPr>
        <p:grpSpPr bwMode="auto">
          <a:xfrm>
            <a:off x="66675" y="2987675"/>
            <a:ext cx="9010650" cy="163513"/>
            <a:chOff x="42" y="1882"/>
            <a:chExt cx="5676" cy="103"/>
          </a:xfrm>
        </p:grpSpPr>
        <p:pic>
          <p:nvPicPr>
            <p:cNvPr id="14371" name="圆角矩形 1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" y="1882"/>
              <a:ext cx="567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17"/>
            <p:cNvSpPr txBox="1">
              <a:spLocks noChangeArrowheads="1"/>
            </p:cNvSpPr>
            <p:nvPr/>
          </p:nvSpPr>
          <p:spPr bwMode="auto">
            <a:xfrm>
              <a:off x="91" y="1929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144838" y="2674938"/>
            <a:ext cx="285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业务流程优化及特点</a:t>
            </a:r>
          </a:p>
        </p:txBody>
      </p:sp>
      <p:pic>
        <p:nvPicPr>
          <p:cNvPr id="18" name="矩形 1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07963" y="3219450"/>
            <a:ext cx="9601201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圆角矩形 18"/>
          <p:cNvGrpSpPr>
            <a:grpSpLocks/>
          </p:cNvGrpSpPr>
          <p:nvPr/>
        </p:nvGrpSpPr>
        <p:grpSpPr bwMode="auto">
          <a:xfrm>
            <a:off x="66675" y="3614738"/>
            <a:ext cx="9010650" cy="165100"/>
            <a:chOff x="42" y="2277"/>
            <a:chExt cx="5676" cy="104"/>
          </a:xfrm>
        </p:grpSpPr>
        <p:pic>
          <p:nvPicPr>
            <p:cNvPr id="14369" name="圆角矩形 1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" y="2277"/>
              <a:ext cx="567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Text Box 22"/>
            <p:cNvSpPr txBox="1">
              <a:spLocks noChangeArrowheads="1"/>
            </p:cNvSpPr>
            <p:nvPr/>
          </p:nvSpPr>
          <p:spPr bwMode="auto">
            <a:xfrm>
              <a:off x="91" y="2325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0" name="矩形 19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07963" y="3846513"/>
            <a:ext cx="960120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圆角矩形 20"/>
          <p:cNvGrpSpPr>
            <a:grpSpLocks/>
          </p:cNvGrpSpPr>
          <p:nvPr/>
        </p:nvGrpSpPr>
        <p:grpSpPr bwMode="auto">
          <a:xfrm>
            <a:off x="66675" y="4248150"/>
            <a:ext cx="9010650" cy="165100"/>
            <a:chOff x="42" y="2676"/>
            <a:chExt cx="5676" cy="104"/>
          </a:xfrm>
        </p:grpSpPr>
        <p:pic>
          <p:nvPicPr>
            <p:cNvPr id="14367" name="圆角矩形 20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" y="2676"/>
              <a:ext cx="567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Text Box 26"/>
            <p:cNvSpPr txBox="1">
              <a:spLocks noChangeArrowheads="1"/>
            </p:cNvSpPr>
            <p:nvPr/>
          </p:nvSpPr>
          <p:spPr bwMode="auto">
            <a:xfrm>
              <a:off x="91" y="2722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2" name="矩形 2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07963" y="4479925"/>
            <a:ext cx="960120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圆角矩形 22"/>
          <p:cNvGrpSpPr>
            <a:grpSpLocks/>
          </p:cNvGrpSpPr>
          <p:nvPr/>
        </p:nvGrpSpPr>
        <p:grpSpPr bwMode="auto">
          <a:xfrm>
            <a:off x="66675" y="4876800"/>
            <a:ext cx="9010650" cy="165100"/>
            <a:chOff x="42" y="3072"/>
            <a:chExt cx="5676" cy="104"/>
          </a:xfrm>
        </p:grpSpPr>
        <p:pic>
          <p:nvPicPr>
            <p:cNvPr id="14365" name="圆角矩形 2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" y="3072"/>
              <a:ext cx="567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91" y="3118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4" name="矩形 2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07963" y="1328738"/>
            <a:ext cx="960120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圆角矩形 24"/>
          <p:cNvGrpSpPr>
            <a:grpSpLocks/>
          </p:cNvGrpSpPr>
          <p:nvPr/>
        </p:nvGrpSpPr>
        <p:grpSpPr bwMode="auto">
          <a:xfrm>
            <a:off x="66675" y="1731963"/>
            <a:ext cx="9010650" cy="163512"/>
            <a:chOff x="42" y="1091"/>
            <a:chExt cx="5676" cy="103"/>
          </a:xfrm>
        </p:grpSpPr>
        <p:pic>
          <p:nvPicPr>
            <p:cNvPr id="14363" name="圆角矩形 2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" y="1091"/>
              <a:ext cx="567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Text Box 34"/>
            <p:cNvSpPr txBox="1">
              <a:spLocks noChangeArrowheads="1"/>
            </p:cNvSpPr>
            <p:nvPr/>
          </p:nvSpPr>
          <p:spPr bwMode="auto">
            <a:xfrm>
              <a:off x="91" y="1136"/>
              <a:ext cx="5578" cy="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081338" y="1414463"/>
            <a:ext cx="298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项目背景和建设组织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887788" y="2044700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基础工作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576638" y="3305175"/>
            <a:ext cx="199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投资完成情况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875088" y="3937000"/>
            <a:ext cx="139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存在问题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687638" y="4567238"/>
            <a:ext cx="376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spc="300" dirty="0">
                <a:latin typeface="微软雅黑" pitchFamily="34" charset="-122"/>
                <a:ea typeface="微软雅黑" pitchFamily="34" charset="-122"/>
              </a:rPr>
              <a:t>经验体会和下一步工作计划</a:t>
            </a:r>
          </a:p>
        </p:txBody>
      </p:sp>
      <p:pic>
        <p:nvPicPr>
          <p:cNvPr id="47" name="Picture 2" descr="LOGO白副本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矩形 6"/>
          <p:cNvGrpSpPr>
            <a:grpSpLocks/>
          </p:cNvGrpSpPr>
          <p:nvPr/>
        </p:nvGrpSpPr>
        <p:grpSpPr bwMode="auto">
          <a:xfrm>
            <a:off x="-19050" y="-23813"/>
            <a:ext cx="9182100" cy="5741988"/>
            <a:chOff x="-12" y="-15"/>
            <a:chExt cx="5784" cy="3617"/>
          </a:xfrm>
        </p:grpSpPr>
        <p:pic>
          <p:nvPicPr>
            <p:cNvPr id="18462" name="矩形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" y="-15"/>
              <a:ext cx="5784" cy="3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3" name="Text Box 3"/>
            <p:cNvSpPr txBox="1">
              <a:spLocks noChangeArrowheads="1"/>
            </p:cNvSpPr>
            <p:nvPr/>
          </p:nvSpPr>
          <p:spPr bwMode="auto">
            <a:xfrm>
              <a:off x="0" y="-2"/>
              <a:ext cx="5760" cy="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435" name="组合 18"/>
          <p:cNvGrpSpPr>
            <a:grpSpLocks/>
          </p:cNvGrpSpPr>
          <p:nvPr/>
        </p:nvGrpSpPr>
        <p:grpSpPr bwMode="auto">
          <a:xfrm>
            <a:off x="1068388" y="1670050"/>
            <a:ext cx="7096125" cy="2436813"/>
            <a:chOff x="581325" y="2285992"/>
            <a:chExt cx="7981349" cy="2571768"/>
          </a:xfrm>
        </p:grpSpPr>
        <p:sp>
          <p:nvSpPr>
            <p:cNvPr id="5" name="同心圆 4"/>
            <p:cNvSpPr/>
            <p:nvPr/>
          </p:nvSpPr>
          <p:spPr>
            <a:xfrm rot="1800000">
              <a:off x="581325" y="2285992"/>
              <a:ext cx="7981349" cy="2571768"/>
            </a:xfrm>
            <a:prstGeom prst="donut">
              <a:avLst>
                <a:gd name="adj" fmla="val 974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41000"/>
                  </a:schemeClr>
                </a:gs>
                <a:gs pos="75000">
                  <a:schemeClr val="tx1">
                    <a:lumMod val="95000"/>
                    <a:lumOff val="5000"/>
                    <a:alpha val="30000"/>
                  </a:schemeClr>
                </a:gs>
              </a:gsLst>
              <a:lin ang="0" scaled="0"/>
              <a:tileRect/>
            </a:gra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同心圆 5"/>
            <p:cNvSpPr/>
            <p:nvPr/>
          </p:nvSpPr>
          <p:spPr>
            <a:xfrm rot="19800000" flipH="1">
              <a:off x="581325" y="2285992"/>
              <a:ext cx="7981349" cy="2571768"/>
            </a:xfrm>
            <a:prstGeom prst="donut">
              <a:avLst>
                <a:gd name="adj" fmla="val 9743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41000"/>
                  </a:schemeClr>
                </a:gs>
                <a:gs pos="75000">
                  <a:schemeClr val="tx1">
                    <a:lumMod val="95000"/>
                    <a:lumOff val="5000"/>
                    <a:alpha val="30000"/>
                  </a:schemeClr>
                </a:gs>
              </a:gsLst>
              <a:lin ang="0" scaled="0"/>
              <a:tileRect/>
            </a:gradFill>
            <a:ln w="1905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3850" y="450850"/>
            <a:ext cx="2144713" cy="1481138"/>
            <a:chOff x="204" y="188"/>
            <a:chExt cx="1490" cy="1029"/>
          </a:xfrm>
        </p:grpSpPr>
        <p:pic>
          <p:nvPicPr>
            <p:cNvPr id="18458" name="Picture 4" descr="F:\work\第二\新图表\未标题-14副本.png"/>
            <p:cNvPicPr>
              <a:picLocks noChangeAspect="1" noChangeArrowheads="1"/>
            </p:cNvPicPr>
            <p:nvPr/>
          </p:nvPicPr>
          <p:blipFill>
            <a:blip r:embed="rId4" cstate="print"/>
            <a:srcRect r="52" b="139"/>
            <a:stretch>
              <a:fillRect/>
            </a:stretch>
          </p:blipFill>
          <p:spPr bwMode="auto">
            <a:xfrm>
              <a:off x="320" y="188"/>
              <a:ext cx="1296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08" y="432"/>
              <a:ext cx="1481" cy="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499225" y="412750"/>
            <a:ext cx="2144713" cy="1481138"/>
            <a:chOff x="4094" y="164"/>
            <a:chExt cx="1490" cy="1029"/>
          </a:xfrm>
        </p:grpSpPr>
        <p:pic>
          <p:nvPicPr>
            <p:cNvPr id="18456" name="Picture 3" descr="F:\work\第二\新图表\未标题-13副本.png"/>
            <p:cNvPicPr>
              <a:picLocks noChangeAspect="1" noChangeArrowheads="1"/>
            </p:cNvPicPr>
            <p:nvPr/>
          </p:nvPicPr>
          <p:blipFill>
            <a:blip r:embed="rId5" cstate="print"/>
            <a:srcRect r="52" b="139"/>
            <a:stretch>
              <a:fillRect/>
            </a:stretch>
          </p:blipFill>
          <p:spPr bwMode="auto">
            <a:xfrm>
              <a:off x="4203" y="164"/>
              <a:ext cx="1296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098" y="432"/>
              <a:ext cx="1481" cy="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23850" y="3995738"/>
            <a:ext cx="2144713" cy="1482725"/>
            <a:chOff x="204" y="2421"/>
            <a:chExt cx="1490" cy="1030"/>
          </a:xfrm>
        </p:grpSpPr>
        <p:pic>
          <p:nvPicPr>
            <p:cNvPr id="18454" name="Picture 4" descr="F:\work\第二\新图表\未标题-14副本.png"/>
            <p:cNvPicPr>
              <a:picLocks noChangeAspect="1" noChangeArrowheads="1"/>
            </p:cNvPicPr>
            <p:nvPr/>
          </p:nvPicPr>
          <p:blipFill>
            <a:blip r:embed="rId4" cstate="print"/>
            <a:srcRect r="52" b="139"/>
            <a:stretch>
              <a:fillRect/>
            </a:stretch>
          </p:blipFill>
          <p:spPr bwMode="auto">
            <a:xfrm>
              <a:off x="333" y="2421"/>
              <a:ext cx="1296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08" y="2691"/>
              <a:ext cx="1481" cy="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499225" y="3995738"/>
            <a:ext cx="2144713" cy="1482725"/>
            <a:chOff x="4094" y="2421"/>
            <a:chExt cx="1490" cy="1030"/>
          </a:xfrm>
        </p:grpSpPr>
        <p:pic>
          <p:nvPicPr>
            <p:cNvPr id="18452" name="Picture 3" descr="F:\work\第二\新图表\未标题-13副本.png"/>
            <p:cNvPicPr>
              <a:picLocks noChangeAspect="1" noChangeArrowheads="1"/>
            </p:cNvPicPr>
            <p:nvPr/>
          </p:nvPicPr>
          <p:blipFill>
            <a:blip r:embed="rId5" cstate="print"/>
            <a:srcRect r="52" b="139"/>
            <a:stretch>
              <a:fillRect/>
            </a:stretch>
          </p:blipFill>
          <p:spPr bwMode="auto">
            <a:xfrm>
              <a:off x="4200" y="2421"/>
              <a:ext cx="1296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098" y="2691"/>
              <a:ext cx="1481" cy="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743325" y="957263"/>
            <a:ext cx="1746250" cy="1387475"/>
            <a:chOff x="2358" y="603"/>
            <a:chExt cx="1100" cy="874"/>
          </a:xfrm>
        </p:grpSpPr>
        <p:pic>
          <p:nvPicPr>
            <p:cNvPr id="18450" name="Picture 2" descr="F:\work\第二\新图表\未标题-12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8" y="603"/>
              <a:ext cx="1100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546" y="723"/>
              <a:ext cx="723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743325" y="3448050"/>
            <a:ext cx="1746250" cy="1389063"/>
            <a:chOff x="2358" y="2172"/>
            <a:chExt cx="1100" cy="875"/>
          </a:xfrm>
        </p:grpSpPr>
        <p:pic>
          <p:nvPicPr>
            <p:cNvPr id="18448" name="Picture 2" descr="F:\work\第二\新图表\未标题-12副本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58" y="2172"/>
              <a:ext cx="1100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546" y="2300"/>
              <a:ext cx="723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822450" y="2200275"/>
            <a:ext cx="1747838" cy="1389063"/>
            <a:chOff x="1148" y="1386"/>
            <a:chExt cx="1101" cy="875"/>
          </a:xfrm>
        </p:grpSpPr>
        <p:pic>
          <p:nvPicPr>
            <p:cNvPr id="18446" name="Picture 5" descr="F:\work\第二\新图表\未标题-15副本.png"/>
            <p:cNvPicPr>
              <a:picLocks noChangeAspect="1" noChangeArrowheads="1"/>
            </p:cNvPicPr>
            <p:nvPr/>
          </p:nvPicPr>
          <p:blipFill>
            <a:blip r:embed="rId8" cstate="print"/>
            <a:srcRect r="98" b="46"/>
            <a:stretch>
              <a:fillRect/>
            </a:stretch>
          </p:blipFill>
          <p:spPr bwMode="auto">
            <a:xfrm>
              <a:off x="1148" y="1386"/>
              <a:ext cx="1101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296" y="1533"/>
              <a:ext cx="723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5653088" y="2200275"/>
            <a:ext cx="1747837" cy="1389063"/>
            <a:chOff x="3561" y="1386"/>
            <a:chExt cx="1101" cy="875"/>
          </a:xfrm>
        </p:grpSpPr>
        <p:pic>
          <p:nvPicPr>
            <p:cNvPr id="18444" name="Picture 5" descr="F:\work\第二\新图表\未标题-15副本.png"/>
            <p:cNvPicPr>
              <a:picLocks noChangeAspect="1" noChangeArrowheads="1"/>
            </p:cNvPicPr>
            <p:nvPr/>
          </p:nvPicPr>
          <p:blipFill>
            <a:blip r:embed="rId8" cstate="print"/>
            <a:srcRect r="98" b="46"/>
            <a:stretch>
              <a:fillRect/>
            </a:stretch>
          </p:blipFill>
          <p:spPr bwMode="auto">
            <a:xfrm>
              <a:off x="3561" y="1386"/>
              <a:ext cx="1101" cy="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3726" y="1533"/>
              <a:ext cx="723" cy="4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点击添加标题</a:t>
              </a:r>
            </a:p>
          </p:txBody>
        </p:sp>
      </p:grpSp>
      <p:pic>
        <p:nvPicPr>
          <p:cNvPr id="32" name="Picture 2" descr="LOGO白副本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06" y="1"/>
            <a:ext cx="14208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26"/>
          <p:cNvSpPr txBox="1"/>
          <p:nvPr/>
        </p:nvSpPr>
        <p:spPr>
          <a:xfrm rot="19436320">
            <a:off x="249695" y="458825"/>
            <a:ext cx="1586745" cy="830997"/>
          </a:xfrm>
          <a:prstGeom prst="rect">
            <a:avLst/>
          </a:prstGeom>
          <a:noFill/>
          <a:ln w="38100">
            <a:solidFill>
              <a:srgbClr val="FF0000">
                <a:alpha val="60000"/>
              </a:srgb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 contourW="8890">
            <a:bevelT w="38100" h="31750"/>
            <a:contourClr>
              <a:srgbClr val="FF0000"/>
            </a:contourClr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rgbClr val="FF0000"/>
              </a:contourClr>
            </a:sp3d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仅供学习</a:t>
            </a:r>
            <a:endParaRPr kumimoji="0" lang="en-US" altLang="zh-CN" sz="2400" b="1" i="0" u="none" strike="noStrike" kern="1200" cap="none" spc="0" normalizeH="0" baseline="0" noProof="0" dirty="0" smtClean="0">
              <a:ln w="11430"/>
              <a:solidFill>
                <a:srgbClr val="FF0000">
                  <a:alpha val="60000"/>
                </a:srgbClr>
              </a:solidFill>
              <a:effectLst>
                <a:outerShdw blurRad="63500" dist="39000" dir="546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1430"/>
                <a:solidFill>
                  <a:srgbClr val="FF0000">
                    <a:alpha val="60000"/>
                  </a:srgbClr>
                </a:solidFill>
                <a:effectLst>
                  <a:outerShdw blurRad="63500" dist="39000" dir="546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请勿商用</a:t>
            </a: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path" presetSubtype="0" repeatCount="200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3507 0.04305 C -0.01701 -0.13278 -0.125 -0.31445 -0.26944 -0.45223 C -0.41371 -0.59 -0.56493 -0.65556 -0.68611 -0.64528 C -0.63402 -0.47 -0.52621 -0.28806 -0.38177 -0.15 C -0.2375 -0.01278 -0.08593 0.05305 0.03507 0.04305 Z " pathEditMode="relative" rAng="1849392" ptsTypes="fffff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-34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path" presetSubtype="0" repeatCount="200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789 -0.01666 C -0.10451 -0.04222 -0.25555 0.01 -0.39652 0.14 C -0.53819 0.27 -0.64097 0.45167 -0.68836 0.63389 C -0.56597 0.66056 -0.41614 0.61 -0.2743 0.47889 C -0.13298 0.34834 -0.02934 0.16667 0.01789 -0.01666 Z " pathEditMode="relative" rAng="-1794400" ptsTypes="fffff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00" y="32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path" presetSubtype="0" repeatCount="2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3.33333E-6 C 0.12396 -0.02584 0.27518 0.02805 0.4184 0.16139 C 0.56059 0.29416 0.66511 0.47916 0.71285 0.66389 C 0.58854 0.68972 0.43646 0.63611 0.29358 0.50389 C 0.15156 0.37027 0.04722 0.18583 -1.66667E-6 3.33333E-6 Z " pathEditMode="relative" rAng="1813694" ptsTypes="fffff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0" y="333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path" presetSubtype="0" repeatCount="200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.55556E-7 -1.11111E-6 C 0.0467 -0.18333 0.14844 -0.365 0.2901 -0.49444 C 0.4309 -0.62222 0.58108 -0.67083 0.70365 -0.64222 C 0.65712 -0.45917 0.55434 -0.27611 0.41337 -0.14639 C 0.27222 -0.01805 0.12222 0.02889 5.55556E-7 -1.11111E-6 Z " pathEditMode="relative" rAng="-1778716" ptsTypes="fffff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321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self"/>
  <p:tag name="GENSWF_MOVIE_PRESENTATION_END_URL_TARGET" val="_self"/>
  <p:tag name="FLASHSPRING_PRESENTATION_TITLE" val="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Office 主题 2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FFFFC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1102</Words>
  <Application>Microsoft Office PowerPoint</Application>
  <PresentationFormat>全屏显示(16:10)</PresentationFormat>
  <Paragraphs>247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微软雅黑</vt:lpstr>
      <vt:lpstr>方正大标宋简体</vt:lpstr>
      <vt:lpstr>Gulim</vt:lpstr>
      <vt:lpstr>Verdana</vt:lpstr>
      <vt:lpstr>BaseNineSmallCaps</vt:lpstr>
      <vt:lpstr>方正粗宋简体</vt:lpstr>
      <vt:lpstr>Calibri</vt:lpstr>
      <vt:lpstr>Wingdings</vt:lpstr>
      <vt:lpstr>方正综艺简体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132</cp:revision>
  <dcterms:modified xsi:type="dcterms:W3CDTF">2013-03-06T01:18:13Z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00080068fb000000000001023620</vt:lpwstr>
  </property>
</Properties>
</file>